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handoutMasterIdLst>
    <p:handoutMasterId r:id="rId23"/>
  </p:handoutMasterIdLst>
  <p:sldIdLst>
    <p:sldId id="256" r:id="rId2"/>
    <p:sldId id="297" r:id="rId3"/>
    <p:sldId id="331" r:id="rId4"/>
    <p:sldId id="332" r:id="rId5"/>
    <p:sldId id="333" r:id="rId6"/>
    <p:sldId id="334" r:id="rId7"/>
    <p:sldId id="299" r:id="rId8"/>
    <p:sldId id="300" r:id="rId9"/>
    <p:sldId id="271" r:id="rId10"/>
    <p:sldId id="335" r:id="rId11"/>
    <p:sldId id="336" r:id="rId12"/>
    <p:sldId id="272" r:id="rId13"/>
    <p:sldId id="337" r:id="rId14"/>
    <p:sldId id="338" r:id="rId15"/>
    <p:sldId id="339" r:id="rId16"/>
    <p:sldId id="276" r:id="rId17"/>
    <p:sldId id="273" r:id="rId18"/>
    <p:sldId id="340" r:id="rId19"/>
    <p:sldId id="275" r:id="rId20"/>
    <p:sldId id="330" r:id="rId21"/>
  </p:sldIdLst>
  <p:sldSz cx="9144000" cy="6858000" type="screen4x3"/>
  <p:notesSz cx="700405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20" autoAdjust="0"/>
    <p:restoredTop sz="94436" autoAdjust="0"/>
  </p:normalViewPr>
  <p:slideViewPr>
    <p:cSldViewPr>
      <p:cViewPr>
        <p:scale>
          <a:sx n="70" d="100"/>
          <a:sy n="70" d="100"/>
        </p:scale>
        <p:origin x="-1860" y="-498"/>
      </p:cViewPr>
      <p:guideLst>
        <p:guide orient="horz" pos="2160"/>
        <p:guide pos="2880"/>
      </p:guideLst>
    </p:cSldViewPr>
  </p:slideViewPr>
  <p:notesTextViewPr>
    <p:cViewPr>
      <p:scale>
        <a:sx n="1" d="1"/>
        <a:sy n="1" d="1"/>
      </p:scale>
      <p:origin x="0" y="0"/>
    </p:cViewPr>
  </p:notesTextViewPr>
  <p:sorterViewPr>
    <p:cViewPr>
      <p:scale>
        <a:sx n="100" d="100"/>
        <a:sy n="100" d="100"/>
      </p:scale>
      <p:origin x="0" y="348"/>
    </p:cViewPr>
  </p:sorterViewPr>
  <p:notesViewPr>
    <p:cSldViewPr>
      <p:cViewPr>
        <p:scale>
          <a:sx n="100" d="100"/>
          <a:sy n="100" d="100"/>
        </p:scale>
        <p:origin x="-2592" y="-72"/>
      </p:cViewPr>
      <p:guideLst>
        <p:guide orient="horz" pos="2928"/>
        <p:guide pos="220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67341" y="0"/>
            <a:ext cx="3035088" cy="465138"/>
          </a:xfrm>
          <a:prstGeom prst="rect">
            <a:avLst/>
          </a:prstGeom>
        </p:spPr>
        <p:txBody>
          <a:bodyPr vert="horz" lIns="91440" tIns="45720" rIns="91440" bIns="45720" rtlCol="0"/>
          <a:lstStyle>
            <a:lvl1pPr algn="r">
              <a:defRPr sz="1200"/>
            </a:lvl1pPr>
          </a:lstStyle>
          <a:p>
            <a:fld id="{E9F16EDE-D034-496B-8B3C-FB0349D356E6}" type="datetimeFigureOut">
              <a:rPr lang="en-US" smtClean="0"/>
              <a:t>11/9/2016</a:t>
            </a:fld>
            <a:endParaRPr lang="en-US" dirty="0"/>
          </a:p>
        </p:txBody>
      </p:sp>
      <p:sp>
        <p:nvSpPr>
          <p:cNvPr id="4" name="Footer Placeholder 3"/>
          <p:cNvSpPr>
            <a:spLocks noGrp="1"/>
          </p:cNvSpPr>
          <p:nvPr>
            <p:ph type="ftr" sz="quarter" idx="2"/>
          </p:nvPr>
        </p:nvSpPr>
        <p:spPr>
          <a:xfrm>
            <a:off x="0" y="8829675"/>
            <a:ext cx="3035088"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67341" y="8829675"/>
            <a:ext cx="3035088" cy="465138"/>
          </a:xfrm>
          <a:prstGeom prst="rect">
            <a:avLst/>
          </a:prstGeom>
        </p:spPr>
        <p:txBody>
          <a:bodyPr vert="horz" lIns="91440" tIns="45720" rIns="91440" bIns="45720" rtlCol="0" anchor="b"/>
          <a:lstStyle>
            <a:lvl1pPr algn="r">
              <a:defRPr sz="1200"/>
            </a:lvl1pPr>
          </a:lstStyle>
          <a:p>
            <a:fld id="{C78C1A36-9DA7-4B98-8CF3-EE58843296E0}" type="slidenum">
              <a:rPr lang="en-US" smtClean="0"/>
              <a:t>‹#›</a:t>
            </a:fld>
            <a:endParaRPr lang="en-US" dirty="0"/>
          </a:p>
        </p:txBody>
      </p:sp>
    </p:spTree>
    <p:extLst>
      <p:ext uri="{BB962C8B-B14F-4D97-AF65-F5344CB8AC3E}">
        <p14:creationId xmlns:p14="http://schemas.microsoft.com/office/powerpoint/2010/main" val="22390928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4820"/>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67341" y="0"/>
            <a:ext cx="3035088" cy="464820"/>
          </a:xfrm>
          <a:prstGeom prst="rect">
            <a:avLst/>
          </a:prstGeom>
        </p:spPr>
        <p:txBody>
          <a:bodyPr vert="horz" lIns="92830" tIns="46415" rIns="92830" bIns="46415" rtlCol="0"/>
          <a:lstStyle>
            <a:lvl1pPr algn="r">
              <a:defRPr sz="1200"/>
            </a:lvl1pPr>
          </a:lstStyle>
          <a:p>
            <a:fld id="{203EB678-5177-48DC-B6DE-E2D95A917D25}" type="datetimeFigureOut">
              <a:rPr lang="en-US" smtClean="0"/>
              <a:t>11/9/2016</a:t>
            </a:fld>
            <a:endParaRPr lang="en-US" dirty="0"/>
          </a:p>
        </p:txBody>
      </p:sp>
      <p:sp>
        <p:nvSpPr>
          <p:cNvPr id="4" name="Slide Image Placeholder 3"/>
          <p:cNvSpPr>
            <a:spLocks noGrp="1" noRot="1" noChangeAspect="1"/>
          </p:cNvSpPr>
          <p:nvPr>
            <p:ph type="sldImg" idx="2"/>
          </p:nvPr>
        </p:nvSpPr>
        <p:spPr>
          <a:xfrm>
            <a:off x="1177925" y="696913"/>
            <a:ext cx="4648200" cy="3486150"/>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0405" y="4415791"/>
            <a:ext cx="5603240" cy="4183380"/>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5088" cy="464820"/>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7341" y="8829966"/>
            <a:ext cx="3035088" cy="464820"/>
          </a:xfrm>
          <a:prstGeom prst="rect">
            <a:avLst/>
          </a:prstGeom>
        </p:spPr>
        <p:txBody>
          <a:bodyPr vert="horz" lIns="92830" tIns="46415" rIns="92830" bIns="46415" rtlCol="0" anchor="b"/>
          <a:lstStyle>
            <a:lvl1pPr algn="r">
              <a:defRPr sz="1200"/>
            </a:lvl1pPr>
          </a:lstStyle>
          <a:p>
            <a:fld id="{3A15C694-0BF5-48A9-9D6C-66F3A1CA3CC0}" type="slidenum">
              <a:rPr lang="en-US" smtClean="0"/>
              <a:t>‹#›</a:t>
            </a:fld>
            <a:endParaRPr lang="en-US" dirty="0"/>
          </a:p>
        </p:txBody>
      </p:sp>
    </p:spTree>
    <p:extLst>
      <p:ext uri="{BB962C8B-B14F-4D97-AF65-F5344CB8AC3E}">
        <p14:creationId xmlns:p14="http://schemas.microsoft.com/office/powerpoint/2010/main" val="2908578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5C694-0BF5-48A9-9D6C-66F3A1CA3CC0}" type="slidenum">
              <a:rPr lang="en-US" smtClean="0"/>
              <a:t>1</a:t>
            </a:fld>
            <a:endParaRPr lang="en-US" dirty="0"/>
          </a:p>
        </p:txBody>
      </p:sp>
    </p:spTree>
    <p:extLst>
      <p:ext uri="{BB962C8B-B14F-4D97-AF65-F5344CB8AC3E}">
        <p14:creationId xmlns:p14="http://schemas.microsoft.com/office/powerpoint/2010/main" val="1227255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endParaRPr lang="en-US" sz="1500" dirty="0"/>
          </a:p>
        </p:txBody>
      </p:sp>
      <p:sp>
        <p:nvSpPr>
          <p:cNvPr id="4" name="Slide Number Placeholder 3"/>
          <p:cNvSpPr>
            <a:spLocks noGrp="1"/>
          </p:cNvSpPr>
          <p:nvPr>
            <p:ph type="sldNum" sz="quarter" idx="10"/>
          </p:nvPr>
        </p:nvSpPr>
        <p:spPr/>
        <p:txBody>
          <a:bodyPr/>
          <a:lstStyle/>
          <a:p>
            <a:fld id="{3A15C694-0BF5-48A9-9D6C-66F3A1CA3CC0}" type="slidenum">
              <a:rPr lang="en-US" smtClean="0"/>
              <a:t>10</a:t>
            </a:fld>
            <a:endParaRPr lang="en-US" dirty="0"/>
          </a:p>
        </p:txBody>
      </p:sp>
    </p:spTree>
    <p:extLst>
      <p:ext uri="{BB962C8B-B14F-4D97-AF65-F5344CB8AC3E}">
        <p14:creationId xmlns:p14="http://schemas.microsoft.com/office/powerpoint/2010/main" val="381453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endParaRPr lang="en-US" sz="1500" dirty="0"/>
          </a:p>
        </p:txBody>
      </p:sp>
      <p:sp>
        <p:nvSpPr>
          <p:cNvPr id="4" name="Slide Number Placeholder 3"/>
          <p:cNvSpPr>
            <a:spLocks noGrp="1"/>
          </p:cNvSpPr>
          <p:nvPr>
            <p:ph type="sldNum" sz="quarter" idx="10"/>
          </p:nvPr>
        </p:nvSpPr>
        <p:spPr/>
        <p:txBody>
          <a:bodyPr/>
          <a:lstStyle/>
          <a:p>
            <a:fld id="{3A15C694-0BF5-48A9-9D6C-66F3A1CA3CC0}" type="slidenum">
              <a:rPr lang="en-US" smtClean="0"/>
              <a:t>11</a:t>
            </a:fld>
            <a:endParaRPr lang="en-US" dirty="0"/>
          </a:p>
        </p:txBody>
      </p:sp>
    </p:spTree>
    <p:extLst>
      <p:ext uri="{BB962C8B-B14F-4D97-AF65-F5344CB8AC3E}">
        <p14:creationId xmlns:p14="http://schemas.microsoft.com/office/powerpoint/2010/main" val="381453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endParaRPr lang="en-US" sz="1400" dirty="0"/>
          </a:p>
        </p:txBody>
      </p:sp>
      <p:sp>
        <p:nvSpPr>
          <p:cNvPr id="4" name="Slide Number Placeholder 3"/>
          <p:cNvSpPr>
            <a:spLocks noGrp="1"/>
          </p:cNvSpPr>
          <p:nvPr>
            <p:ph type="sldNum" sz="quarter" idx="10"/>
          </p:nvPr>
        </p:nvSpPr>
        <p:spPr/>
        <p:txBody>
          <a:bodyPr/>
          <a:lstStyle/>
          <a:p>
            <a:fld id="{3A15C694-0BF5-48A9-9D6C-66F3A1CA3CC0}" type="slidenum">
              <a:rPr lang="en-US" smtClean="0"/>
              <a:t>12</a:t>
            </a:fld>
            <a:endParaRPr lang="en-US" dirty="0"/>
          </a:p>
        </p:txBody>
      </p:sp>
    </p:spTree>
    <p:extLst>
      <p:ext uri="{BB962C8B-B14F-4D97-AF65-F5344CB8AC3E}">
        <p14:creationId xmlns:p14="http://schemas.microsoft.com/office/powerpoint/2010/main" val="24256669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endParaRPr lang="en-US" sz="1400" dirty="0"/>
          </a:p>
        </p:txBody>
      </p:sp>
      <p:sp>
        <p:nvSpPr>
          <p:cNvPr id="4" name="Slide Number Placeholder 3"/>
          <p:cNvSpPr>
            <a:spLocks noGrp="1"/>
          </p:cNvSpPr>
          <p:nvPr>
            <p:ph type="sldNum" sz="quarter" idx="10"/>
          </p:nvPr>
        </p:nvSpPr>
        <p:spPr/>
        <p:txBody>
          <a:bodyPr/>
          <a:lstStyle/>
          <a:p>
            <a:fld id="{3A15C694-0BF5-48A9-9D6C-66F3A1CA3CC0}" type="slidenum">
              <a:rPr lang="en-US" smtClean="0"/>
              <a:t>13</a:t>
            </a:fld>
            <a:endParaRPr lang="en-US" dirty="0"/>
          </a:p>
        </p:txBody>
      </p:sp>
    </p:spTree>
    <p:extLst>
      <p:ext uri="{BB962C8B-B14F-4D97-AF65-F5344CB8AC3E}">
        <p14:creationId xmlns:p14="http://schemas.microsoft.com/office/powerpoint/2010/main" val="24256669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endParaRPr lang="en-US" sz="1400" dirty="0"/>
          </a:p>
        </p:txBody>
      </p:sp>
      <p:sp>
        <p:nvSpPr>
          <p:cNvPr id="4" name="Slide Number Placeholder 3"/>
          <p:cNvSpPr>
            <a:spLocks noGrp="1"/>
          </p:cNvSpPr>
          <p:nvPr>
            <p:ph type="sldNum" sz="quarter" idx="10"/>
          </p:nvPr>
        </p:nvSpPr>
        <p:spPr/>
        <p:txBody>
          <a:bodyPr/>
          <a:lstStyle/>
          <a:p>
            <a:fld id="{3A15C694-0BF5-48A9-9D6C-66F3A1CA3CC0}" type="slidenum">
              <a:rPr lang="en-US" smtClean="0"/>
              <a:t>14</a:t>
            </a:fld>
            <a:endParaRPr lang="en-US" dirty="0"/>
          </a:p>
        </p:txBody>
      </p:sp>
    </p:spTree>
    <p:extLst>
      <p:ext uri="{BB962C8B-B14F-4D97-AF65-F5344CB8AC3E}">
        <p14:creationId xmlns:p14="http://schemas.microsoft.com/office/powerpoint/2010/main" val="24256669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endParaRPr lang="en-US" sz="1400" dirty="0"/>
          </a:p>
        </p:txBody>
      </p:sp>
      <p:sp>
        <p:nvSpPr>
          <p:cNvPr id="4" name="Slide Number Placeholder 3"/>
          <p:cNvSpPr>
            <a:spLocks noGrp="1"/>
          </p:cNvSpPr>
          <p:nvPr>
            <p:ph type="sldNum" sz="quarter" idx="10"/>
          </p:nvPr>
        </p:nvSpPr>
        <p:spPr/>
        <p:txBody>
          <a:bodyPr/>
          <a:lstStyle/>
          <a:p>
            <a:fld id="{3A15C694-0BF5-48A9-9D6C-66F3A1CA3CC0}" type="slidenum">
              <a:rPr lang="en-US" smtClean="0"/>
              <a:t>15</a:t>
            </a:fld>
            <a:endParaRPr lang="en-US" dirty="0"/>
          </a:p>
        </p:txBody>
      </p:sp>
    </p:spTree>
    <p:extLst>
      <p:ext uri="{BB962C8B-B14F-4D97-AF65-F5344CB8AC3E}">
        <p14:creationId xmlns:p14="http://schemas.microsoft.com/office/powerpoint/2010/main" val="24256669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400" dirty="0"/>
          </a:p>
        </p:txBody>
      </p:sp>
      <p:sp>
        <p:nvSpPr>
          <p:cNvPr id="4" name="Slide Number Placeholder 3"/>
          <p:cNvSpPr>
            <a:spLocks noGrp="1"/>
          </p:cNvSpPr>
          <p:nvPr>
            <p:ph type="sldNum" sz="quarter" idx="10"/>
          </p:nvPr>
        </p:nvSpPr>
        <p:spPr/>
        <p:txBody>
          <a:bodyPr/>
          <a:lstStyle/>
          <a:p>
            <a:fld id="{3A15C694-0BF5-48A9-9D6C-66F3A1CA3CC0}" type="slidenum">
              <a:rPr lang="en-US" smtClean="0"/>
              <a:t>16</a:t>
            </a:fld>
            <a:endParaRPr lang="en-US" dirty="0"/>
          </a:p>
        </p:txBody>
      </p:sp>
    </p:spTree>
    <p:extLst>
      <p:ext uri="{BB962C8B-B14F-4D97-AF65-F5344CB8AC3E}">
        <p14:creationId xmlns:p14="http://schemas.microsoft.com/office/powerpoint/2010/main" val="22518892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3A15C694-0BF5-48A9-9D6C-66F3A1CA3CC0}" type="slidenum">
              <a:rPr lang="en-US" smtClean="0"/>
              <a:t>17</a:t>
            </a:fld>
            <a:endParaRPr lang="en-US" dirty="0"/>
          </a:p>
        </p:txBody>
      </p:sp>
    </p:spTree>
    <p:extLst>
      <p:ext uri="{BB962C8B-B14F-4D97-AF65-F5344CB8AC3E}">
        <p14:creationId xmlns:p14="http://schemas.microsoft.com/office/powerpoint/2010/main" val="14735547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endParaRPr lang="en-US" sz="1400" dirty="0"/>
          </a:p>
        </p:txBody>
      </p:sp>
      <p:sp>
        <p:nvSpPr>
          <p:cNvPr id="4" name="Slide Number Placeholder 3"/>
          <p:cNvSpPr>
            <a:spLocks noGrp="1"/>
          </p:cNvSpPr>
          <p:nvPr>
            <p:ph type="sldNum" sz="quarter" idx="10"/>
          </p:nvPr>
        </p:nvSpPr>
        <p:spPr/>
        <p:txBody>
          <a:bodyPr/>
          <a:lstStyle/>
          <a:p>
            <a:fld id="{3A15C694-0BF5-48A9-9D6C-66F3A1CA3CC0}" type="slidenum">
              <a:rPr lang="en-US" smtClean="0"/>
              <a:t>18</a:t>
            </a:fld>
            <a:endParaRPr lang="en-US" dirty="0"/>
          </a:p>
        </p:txBody>
      </p:sp>
    </p:spTree>
    <p:extLst>
      <p:ext uri="{BB962C8B-B14F-4D97-AF65-F5344CB8AC3E}">
        <p14:creationId xmlns:p14="http://schemas.microsoft.com/office/powerpoint/2010/main" val="24256669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dirty="0" smtClean="0"/>
              <a:t>Demonstrable Improvement Indicators are designed to be modest at first and become more rigorous over time.  By Year 3 they will become more difficult to obtain but stil</a:t>
            </a:r>
            <a:r>
              <a:rPr lang="en-US" sz="1200" dirty="0" smtClean="0"/>
              <a:t>l possible to achieve. The longer a school remains in receivership, the more likely the school will be placed in independent receivership.</a:t>
            </a:r>
          </a:p>
          <a:p>
            <a:r>
              <a:rPr lang="en-US" sz="1200" b="0" dirty="0" smtClean="0"/>
              <a:t>Don’t miss out on the “low hanging fruit.”  There is no reason to fail to get credit for “process type” Demonstrable Improvement indicators.</a:t>
            </a:r>
          </a:p>
          <a:p>
            <a:r>
              <a:rPr lang="en-US" sz="1200" dirty="0" smtClean="0"/>
              <a:t>Meeting Participation Rate Requirements is important.  A school can’t make Priority School Progress or be removed from Priority School status if a group fails to meet participation rate.</a:t>
            </a:r>
          </a:p>
          <a:p>
            <a:r>
              <a:rPr lang="en-US" sz="1200" b="0" dirty="0" smtClean="0"/>
              <a:t>Your first objective should be to make Priority School Progress and met the Priority School Minimum standards.  That is key to removal from receivership. </a:t>
            </a:r>
          </a:p>
          <a:p>
            <a:r>
              <a:rPr lang="en-US" sz="1200" dirty="0" smtClean="0"/>
              <a:t>Track your indicators.  Someone should be responsible for monitoring each indicator, reporting it, and ensuring that you are on track to meet it.  </a:t>
            </a:r>
          </a:p>
          <a:p>
            <a:r>
              <a:rPr lang="en-US" sz="1200" b="0" dirty="0" smtClean="0"/>
              <a:t>Pay close attention to the development of NY’s ESSA plan.  Since a school’s receivership status is tied to its Federal status, it is important to know how the rules may change in the future. </a:t>
            </a:r>
          </a:p>
          <a:p>
            <a:endParaRPr lang="en-US" dirty="0"/>
          </a:p>
        </p:txBody>
      </p:sp>
      <p:sp>
        <p:nvSpPr>
          <p:cNvPr id="4" name="Slide Number Placeholder 3"/>
          <p:cNvSpPr>
            <a:spLocks noGrp="1"/>
          </p:cNvSpPr>
          <p:nvPr>
            <p:ph type="sldNum" sz="quarter" idx="10"/>
          </p:nvPr>
        </p:nvSpPr>
        <p:spPr/>
        <p:txBody>
          <a:bodyPr/>
          <a:lstStyle/>
          <a:p>
            <a:fld id="{3A15C694-0BF5-48A9-9D6C-66F3A1CA3CC0}" type="slidenum">
              <a:rPr lang="en-US" smtClean="0"/>
              <a:t>19</a:t>
            </a:fld>
            <a:endParaRPr lang="en-US" dirty="0"/>
          </a:p>
        </p:txBody>
      </p:sp>
    </p:spTree>
    <p:extLst>
      <p:ext uri="{BB962C8B-B14F-4D97-AF65-F5344CB8AC3E}">
        <p14:creationId xmlns:p14="http://schemas.microsoft.com/office/powerpoint/2010/main" val="2594792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700" dirty="0"/>
          </a:p>
        </p:txBody>
      </p:sp>
      <p:sp>
        <p:nvSpPr>
          <p:cNvPr id="4" name="Slide Number Placeholder 3"/>
          <p:cNvSpPr>
            <a:spLocks noGrp="1"/>
          </p:cNvSpPr>
          <p:nvPr>
            <p:ph type="sldNum" sz="quarter" idx="10"/>
          </p:nvPr>
        </p:nvSpPr>
        <p:spPr/>
        <p:txBody>
          <a:bodyPr/>
          <a:lstStyle/>
          <a:p>
            <a:fld id="{3A15C694-0BF5-48A9-9D6C-66F3A1CA3CC0}" type="slidenum">
              <a:rPr lang="en-US" smtClean="0"/>
              <a:t>2</a:t>
            </a:fld>
            <a:endParaRPr lang="en-US" dirty="0"/>
          </a:p>
        </p:txBody>
      </p:sp>
    </p:spTree>
    <p:extLst>
      <p:ext uri="{BB962C8B-B14F-4D97-AF65-F5344CB8AC3E}">
        <p14:creationId xmlns:p14="http://schemas.microsoft.com/office/powerpoint/2010/main" val="20987581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5C694-0BF5-48A9-9D6C-66F3A1CA3CC0}" type="slidenum">
              <a:rPr lang="en-US" smtClean="0"/>
              <a:t>20</a:t>
            </a:fld>
            <a:endParaRPr lang="en-US" dirty="0"/>
          </a:p>
        </p:txBody>
      </p:sp>
    </p:spTree>
    <p:extLst>
      <p:ext uri="{BB962C8B-B14F-4D97-AF65-F5344CB8AC3E}">
        <p14:creationId xmlns:p14="http://schemas.microsoft.com/office/powerpoint/2010/main" val="2466370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700" dirty="0"/>
          </a:p>
        </p:txBody>
      </p:sp>
      <p:sp>
        <p:nvSpPr>
          <p:cNvPr id="4" name="Slide Number Placeholder 3"/>
          <p:cNvSpPr>
            <a:spLocks noGrp="1"/>
          </p:cNvSpPr>
          <p:nvPr>
            <p:ph type="sldNum" sz="quarter" idx="10"/>
          </p:nvPr>
        </p:nvSpPr>
        <p:spPr/>
        <p:txBody>
          <a:bodyPr/>
          <a:lstStyle/>
          <a:p>
            <a:fld id="{3A15C694-0BF5-48A9-9D6C-66F3A1CA3CC0}" type="slidenum">
              <a:rPr lang="en-US" smtClean="0"/>
              <a:t>3</a:t>
            </a:fld>
            <a:endParaRPr lang="en-US" dirty="0"/>
          </a:p>
        </p:txBody>
      </p:sp>
    </p:spTree>
    <p:extLst>
      <p:ext uri="{BB962C8B-B14F-4D97-AF65-F5344CB8AC3E}">
        <p14:creationId xmlns:p14="http://schemas.microsoft.com/office/powerpoint/2010/main" val="2098758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700" dirty="0"/>
          </a:p>
        </p:txBody>
      </p:sp>
      <p:sp>
        <p:nvSpPr>
          <p:cNvPr id="4" name="Slide Number Placeholder 3"/>
          <p:cNvSpPr>
            <a:spLocks noGrp="1"/>
          </p:cNvSpPr>
          <p:nvPr>
            <p:ph type="sldNum" sz="quarter" idx="10"/>
          </p:nvPr>
        </p:nvSpPr>
        <p:spPr/>
        <p:txBody>
          <a:bodyPr/>
          <a:lstStyle/>
          <a:p>
            <a:fld id="{3A15C694-0BF5-48A9-9D6C-66F3A1CA3CC0}" type="slidenum">
              <a:rPr lang="en-US" smtClean="0"/>
              <a:t>4</a:t>
            </a:fld>
            <a:endParaRPr lang="en-US" dirty="0"/>
          </a:p>
        </p:txBody>
      </p:sp>
    </p:spTree>
    <p:extLst>
      <p:ext uri="{BB962C8B-B14F-4D97-AF65-F5344CB8AC3E}">
        <p14:creationId xmlns:p14="http://schemas.microsoft.com/office/powerpoint/2010/main" val="2098758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700" dirty="0"/>
          </a:p>
        </p:txBody>
      </p:sp>
      <p:sp>
        <p:nvSpPr>
          <p:cNvPr id="4" name="Slide Number Placeholder 3"/>
          <p:cNvSpPr>
            <a:spLocks noGrp="1"/>
          </p:cNvSpPr>
          <p:nvPr>
            <p:ph type="sldNum" sz="quarter" idx="10"/>
          </p:nvPr>
        </p:nvSpPr>
        <p:spPr/>
        <p:txBody>
          <a:bodyPr/>
          <a:lstStyle/>
          <a:p>
            <a:fld id="{3A15C694-0BF5-48A9-9D6C-66F3A1CA3CC0}" type="slidenum">
              <a:rPr lang="en-US" smtClean="0"/>
              <a:t>5</a:t>
            </a:fld>
            <a:endParaRPr lang="en-US" dirty="0"/>
          </a:p>
        </p:txBody>
      </p:sp>
    </p:spTree>
    <p:extLst>
      <p:ext uri="{BB962C8B-B14F-4D97-AF65-F5344CB8AC3E}">
        <p14:creationId xmlns:p14="http://schemas.microsoft.com/office/powerpoint/2010/main" val="2098758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700" dirty="0"/>
          </a:p>
        </p:txBody>
      </p:sp>
      <p:sp>
        <p:nvSpPr>
          <p:cNvPr id="4" name="Slide Number Placeholder 3"/>
          <p:cNvSpPr>
            <a:spLocks noGrp="1"/>
          </p:cNvSpPr>
          <p:nvPr>
            <p:ph type="sldNum" sz="quarter" idx="10"/>
          </p:nvPr>
        </p:nvSpPr>
        <p:spPr/>
        <p:txBody>
          <a:bodyPr/>
          <a:lstStyle/>
          <a:p>
            <a:fld id="{3A15C694-0BF5-48A9-9D6C-66F3A1CA3CC0}" type="slidenum">
              <a:rPr lang="en-US" smtClean="0"/>
              <a:t>6</a:t>
            </a:fld>
            <a:endParaRPr lang="en-US" dirty="0"/>
          </a:p>
        </p:txBody>
      </p:sp>
    </p:spTree>
    <p:extLst>
      <p:ext uri="{BB962C8B-B14F-4D97-AF65-F5344CB8AC3E}">
        <p14:creationId xmlns:p14="http://schemas.microsoft.com/office/powerpoint/2010/main" val="2098758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700" dirty="0"/>
          </a:p>
        </p:txBody>
      </p:sp>
      <p:sp>
        <p:nvSpPr>
          <p:cNvPr id="4" name="Slide Number Placeholder 3"/>
          <p:cNvSpPr>
            <a:spLocks noGrp="1"/>
          </p:cNvSpPr>
          <p:nvPr>
            <p:ph type="sldNum" sz="quarter" idx="10"/>
          </p:nvPr>
        </p:nvSpPr>
        <p:spPr/>
        <p:txBody>
          <a:bodyPr/>
          <a:lstStyle/>
          <a:p>
            <a:fld id="{3A15C694-0BF5-48A9-9D6C-66F3A1CA3CC0}" type="slidenum">
              <a:rPr lang="en-US" smtClean="0"/>
              <a:t>7</a:t>
            </a:fld>
            <a:endParaRPr lang="en-US" dirty="0"/>
          </a:p>
        </p:txBody>
      </p:sp>
    </p:spTree>
    <p:extLst>
      <p:ext uri="{BB962C8B-B14F-4D97-AF65-F5344CB8AC3E}">
        <p14:creationId xmlns:p14="http://schemas.microsoft.com/office/powerpoint/2010/main" val="2098758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5C694-0BF5-48A9-9D6C-66F3A1CA3CC0}" type="slidenum">
              <a:rPr lang="en-US" smtClean="0"/>
              <a:t>8</a:t>
            </a:fld>
            <a:endParaRPr lang="en-US" dirty="0"/>
          </a:p>
        </p:txBody>
      </p:sp>
    </p:spTree>
    <p:extLst>
      <p:ext uri="{BB962C8B-B14F-4D97-AF65-F5344CB8AC3E}">
        <p14:creationId xmlns:p14="http://schemas.microsoft.com/office/powerpoint/2010/main" val="27353191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endParaRPr lang="en-US" sz="1500" dirty="0"/>
          </a:p>
        </p:txBody>
      </p:sp>
      <p:sp>
        <p:nvSpPr>
          <p:cNvPr id="4" name="Slide Number Placeholder 3"/>
          <p:cNvSpPr>
            <a:spLocks noGrp="1"/>
          </p:cNvSpPr>
          <p:nvPr>
            <p:ph type="sldNum" sz="quarter" idx="10"/>
          </p:nvPr>
        </p:nvSpPr>
        <p:spPr/>
        <p:txBody>
          <a:bodyPr/>
          <a:lstStyle/>
          <a:p>
            <a:fld id="{3A15C694-0BF5-48A9-9D6C-66F3A1CA3CC0}" type="slidenum">
              <a:rPr lang="en-US" smtClean="0"/>
              <a:t>9</a:t>
            </a:fld>
            <a:endParaRPr lang="en-US" dirty="0"/>
          </a:p>
        </p:txBody>
      </p:sp>
    </p:spTree>
    <p:extLst>
      <p:ext uri="{BB962C8B-B14F-4D97-AF65-F5344CB8AC3E}">
        <p14:creationId xmlns:p14="http://schemas.microsoft.com/office/powerpoint/2010/main" val="3814538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00400"/>
            <a:ext cx="7772400" cy="1470025"/>
          </a:xfrm>
        </p:spPr>
        <p:txBody>
          <a:bodyPr>
            <a:noAutofit/>
          </a:bodyPr>
          <a:lstStyle>
            <a:lvl1pPr>
              <a:defRPr sz="4800" b="1"/>
            </a:lvl1pPr>
          </a:lstStyle>
          <a:p>
            <a:r>
              <a:rPr lang="en-US" smtClean="0"/>
              <a:t>Click to edit Master title style</a:t>
            </a:r>
            <a:endParaRPr lang="en-US" dirty="0"/>
          </a:p>
        </p:txBody>
      </p:sp>
      <p:sp>
        <p:nvSpPr>
          <p:cNvPr id="3" name="Subtitle 2"/>
          <p:cNvSpPr>
            <a:spLocks noGrp="1"/>
          </p:cNvSpPr>
          <p:nvPr>
            <p:ph type="subTitle" idx="1"/>
          </p:nvPr>
        </p:nvSpPr>
        <p:spPr>
          <a:xfrm>
            <a:off x="1371600" y="47244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grpSp>
        <p:nvGrpSpPr>
          <p:cNvPr id="7" name="Group 6"/>
          <p:cNvGrpSpPr/>
          <p:nvPr/>
        </p:nvGrpSpPr>
        <p:grpSpPr>
          <a:xfrm>
            <a:off x="1676400" y="815088"/>
            <a:ext cx="5943600" cy="1595619"/>
            <a:chOff x="2476501" y="5629474"/>
            <a:chExt cx="3945041" cy="1059086"/>
          </a:xfrm>
        </p:grpSpPr>
        <p:pic>
          <p:nvPicPr>
            <p:cNvPr id="8" name="Picture 2" descr="Nysed Logo"/>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6667"/>
            <a:stretch/>
          </p:blipFill>
          <p:spPr bwMode="auto">
            <a:xfrm>
              <a:off x="2476501" y="5637102"/>
              <a:ext cx="1371600" cy="104382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s://lh5.googleusercontent.com/-5333POuvz40/AAAAAAAAAAI/AAAAAAAAAAA/wI3hMRBciDA/photo.jpg"/>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9201" b="26354"/>
            <a:stretch/>
          </p:blipFill>
          <p:spPr bwMode="auto">
            <a:xfrm>
              <a:off x="4038600" y="5629474"/>
              <a:ext cx="2382942" cy="105908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9657659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757443" y="6305048"/>
            <a:ext cx="504939" cy="504939"/>
          </a:xfrm>
          <a:prstGeom prst="rect">
            <a:avLst/>
          </a:prstGeom>
        </p:spPr>
      </p:pic>
      <p:pic>
        <p:nvPicPr>
          <p:cNvPr id="9"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4305302"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751598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6"/>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8"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25916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8A9423C-4983-41F1-A5CB-CA7479874DC3}" type="slidenum">
              <a:rPr lang="en-US" smtClean="0"/>
              <a:t>‹#›</a:t>
            </a:fld>
            <a:endParaRPr lang="en-US" dirty="0"/>
          </a:p>
        </p:txBody>
      </p:sp>
    </p:spTree>
    <p:extLst>
      <p:ext uri="{BB962C8B-B14F-4D97-AF65-F5344CB8AC3E}">
        <p14:creationId xmlns:p14="http://schemas.microsoft.com/office/powerpoint/2010/main" val="160140390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p:bg>
      <p:bgPr>
        <a:solidFill>
          <a:schemeClr val="bg2"/>
        </a:solidFill>
        <a:effectLst/>
      </p:bgPr>
    </p:bg>
    <p:spTree>
      <p:nvGrpSpPr>
        <p:cNvPr id="1" name=""/>
        <p:cNvGrpSpPr/>
        <p:nvPr/>
      </p:nvGrpSpPr>
      <p:grpSpPr>
        <a:xfrm>
          <a:off x="0" y="0"/>
          <a:ext cx="0" cy="0"/>
          <a:chOff x="0" y="0"/>
          <a:chExt cx="0" cy="0"/>
        </a:xfrm>
      </p:grpSpPr>
      <p:sp>
        <p:nvSpPr>
          <p:cNvPr id="13" name="Rectangle 12"/>
          <p:cNvSpPr/>
          <p:nvPr/>
        </p:nvSpPr>
        <p:spPr>
          <a:xfrm>
            <a:off x="685800" y="2133600"/>
            <a:ext cx="7772400" cy="4038600"/>
          </a:xfrm>
          <a:prstGeom prst="rect">
            <a:avLst/>
          </a:prstGeom>
          <a:solidFill>
            <a:schemeClr val="bg1"/>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2130425"/>
            <a:ext cx="7772400" cy="1470025"/>
          </a:xfrm>
        </p:spPr>
        <p:txBody>
          <a:bodyPr>
            <a:noAutofit/>
          </a:bodyPr>
          <a:lstStyle>
            <a:lvl1pPr>
              <a:defRPr sz="4800" b="1"/>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Rectangle 6"/>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pic>
        <p:nvPicPr>
          <p:cNvPr id="1028" name="Picture 4" descr="http://nysed-dev.engageny.org/sites/all/themes/eny_subtheme/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575" y="307328"/>
            <a:ext cx="3273425" cy="788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345143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752600"/>
            <a:ext cx="8229600" cy="4373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lvl1pPr>
              <a:defRPr sz="1400">
                <a:solidFill>
                  <a:schemeClr val="tx2"/>
                </a:solidFill>
              </a:defRPr>
            </a:lvl1pPr>
          </a:lstStyle>
          <a:p>
            <a:fld id="{68A9423C-4983-41F1-A5CB-CA7479874DC3}" type="slidenum">
              <a:rPr lang="en-US" smtClean="0"/>
              <a:t>‹#›</a:t>
            </a:fld>
            <a:endParaRPr lang="en-US" dirty="0"/>
          </a:p>
        </p:txBody>
      </p:sp>
      <p:pic>
        <p:nvPicPr>
          <p:cNvPr id="7" name="Picture 6"/>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8"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02252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grpSp>
        <p:nvGrpSpPr>
          <p:cNvPr id="9" name="Group 8"/>
          <p:cNvGrpSpPr/>
          <p:nvPr/>
        </p:nvGrpSpPr>
        <p:grpSpPr>
          <a:xfrm>
            <a:off x="1905000" y="609600"/>
            <a:ext cx="5211986" cy="1399210"/>
            <a:chOff x="2476501" y="5629474"/>
            <a:chExt cx="3945041" cy="1059086"/>
          </a:xfrm>
        </p:grpSpPr>
        <p:pic>
          <p:nvPicPr>
            <p:cNvPr id="10" name="Picture 2" descr="Nysed Logo"/>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6667"/>
            <a:stretch/>
          </p:blipFill>
          <p:spPr bwMode="auto">
            <a:xfrm>
              <a:off x="2476501" y="5637102"/>
              <a:ext cx="1371600" cy="104382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ttps://lh5.googleusercontent.com/-5333POuvz40/AAAAAAAAAAI/AAAAAAAAAAA/wI3hMRBciDA/photo.jpg"/>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9201" b="26354"/>
            <a:stretch/>
          </p:blipFill>
          <p:spPr bwMode="auto">
            <a:xfrm>
              <a:off x="4038600" y="5629474"/>
              <a:ext cx="2382942" cy="105908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3342180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z="1400">
                <a:solidFill>
                  <a:schemeClr val="tx2"/>
                </a:solidFill>
              </a:defRPr>
            </a:lvl1pPr>
          </a:lstStyle>
          <a:p>
            <a:fld id="{68A9423C-4983-41F1-A5CB-CA7479874DC3}" type="slidenum">
              <a:rPr lang="en-US" smtClean="0"/>
              <a:t>‹#›</a:t>
            </a:fld>
            <a:endParaRPr lang="en-US" dirty="0"/>
          </a:p>
        </p:txBody>
      </p:sp>
      <p:pic>
        <p:nvPicPr>
          <p:cNvPr id="8" name="Picture 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9"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77466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Rectangle 11"/>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Connector 12"/>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7637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03475"/>
            <a:ext cx="4040188" cy="3692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7637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03475"/>
            <a:ext cx="4041775" cy="3692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68A9423C-4983-41F1-A5CB-CA7479874DC3}" type="slidenum">
              <a:rPr lang="en-US" smtClean="0"/>
              <a:t>‹#›</a:t>
            </a:fld>
            <a:endParaRPr lang="en-US" dirty="0"/>
          </a:p>
        </p:txBody>
      </p:sp>
      <p:pic>
        <p:nvPicPr>
          <p:cNvPr id="10" name="Picture 9"/>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11"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909473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Rectangle 7"/>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smtClean="0"/>
              <a:t>Click to edit Master title style</a:t>
            </a:r>
            <a:endParaRPr lang="en-US" dirty="0"/>
          </a:p>
        </p:txBody>
      </p:sp>
      <p:pic>
        <p:nvPicPr>
          <p:cNvPr id="6" name="Picture 5"/>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7"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723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6"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66596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9"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43843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A9423C-4983-41F1-A5CB-CA7479874DC3}" type="slidenum">
              <a:rPr lang="en-US" smtClean="0"/>
              <a:t>‹#›</a:t>
            </a:fld>
            <a:endParaRPr lang="en-US" dirty="0"/>
          </a:p>
        </p:txBody>
      </p:sp>
      <p:sp>
        <p:nvSpPr>
          <p:cNvPr id="2" name="Title Placeholder 1"/>
          <p:cNvSpPr>
            <a:spLocks noGrp="1"/>
          </p:cNvSpPr>
          <p:nvPr>
            <p:ph type="title"/>
          </p:nvPr>
        </p:nvSpPr>
        <p:spPr>
          <a:xfrm>
            <a:off x="457200" y="1524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504274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hyperlink" Target="http://data-dev.nysed.gov/receivership.php"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6" Type="http://schemas.openxmlformats.org/officeDocument/2006/relationships/hyperlink" Target="http://www.p12.nysed.gov/accountability/de/SchoolReceivership.html" TargetMode="External"/><Relationship Id="rId5" Type="http://schemas.openxmlformats.org/officeDocument/2006/relationships/hyperlink" Target="http://www.p12.nysed.gov/accountability/ESEADesignations.html" TargetMode="External"/><Relationship Id="rId4" Type="http://schemas.openxmlformats.org/officeDocument/2006/relationships/hyperlink" Target="http://www.p12.nysed.gov/accountability/ESEAMaterials.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343400"/>
            <a:ext cx="8305800" cy="936625"/>
          </a:xfrm>
        </p:spPr>
        <p:txBody>
          <a:bodyPr/>
          <a:lstStyle/>
          <a:p>
            <a:r>
              <a:rPr lang="en-US" altLang="en-US" sz="3600" dirty="0" smtClean="0">
                <a:solidFill>
                  <a:srgbClr val="0070C0"/>
                </a:solidFill>
                <a:latin typeface="Rockwell" panose="02060603020205020403" pitchFamily="18" charset="0"/>
              </a:rPr>
              <a:t>Drill Down on Demonstrable Improvement Indicators</a:t>
            </a:r>
            <a:r>
              <a:rPr lang="en-US" altLang="en-US" sz="2800" dirty="0" smtClean="0">
                <a:solidFill>
                  <a:srgbClr val="0070C0"/>
                </a:solidFill>
                <a:latin typeface="Rockwell" panose="02060603020205020403" pitchFamily="18" charset="0"/>
              </a:rPr>
              <a:t/>
            </a:r>
            <a:br>
              <a:rPr lang="en-US" altLang="en-US" sz="2800" dirty="0" smtClean="0">
                <a:solidFill>
                  <a:srgbClr val="0070C0"/>
                </a:solidFill>
                <a:latin typeface="Rockwell" panose="02060603020205020403" pitchFamily="18" charset="0"/>
              </a:rPr>
            </a:br>
            <a:r>
              <a:rPr lang="en-US" altLang="en-US" sz="2800" dirty="0" smtClean="0">
                <a:solidFill>
                  <a:srgbClr val="0070C0"/>
                </a:solidFill>
                <a:latin typeface="Rockwell" panose="02060603020205020403" pitchFamily="18" charset="0"/>
              </a:rPr>
              <a:t/>
            </a:r>
            <a:br>
              <a:rPr lang="en-US" altLang="en-US" sz="2800" dirty="0" smtClean="0">
                <a:solidFill>
                  <a:srgbClr val="0070C0"/>
                </a:solidFill>
                <a:latin typeface="Rockwell" panose="02060603020205020403" pitchFamily="18" charset="0"/>
              </a:rPr>
            </a:br>
            <a:r>
              <a:rPr lang="en-US" altLang="en-US" sz="1400" dirty="0">
                <a:solidFill>
                  <a:srgbClr val="0070C0"/>
                </a:solidFill>
                <a:latin typeface="Rockwell" panose="02060603020205020403" pitchFamily="18" charset="0"/>
              </a:rPr>
              <a:t>Presented by </a:t>
            </a:r>
            <a:r>
              <a:rPr lang="en-US" altLang="en-US" sz="2000" dirty="0">
                <a:solidFill>
                  <a:srgbClr val="0070C0"/>
                </a:solidFill>
                <a:latin typeface="Rockwell" panose="02060603020205020403" pitchFamily="18" charset="0"/>
              </a:rPr>
              <a:t/>
            </a:r>
            <a:br>
              <a:rPr lang="en-US" altLang="en-US" sz="2000" dirty="0">
                <a:solidFill>
                  <a:srgbClr val="0070C0"/>
                </a:solidFill>
                <a:latin typeface="Rockwell" panose="02060603020205020403" pitchFamily="18" charset="0"/>
              </a:rPr>
            </a:br>
            <a:r>
              <a:rPr lang="en-US" altLang="en-US" sz="2400" dirty="0">
                <a:solidFill>
                  <a:srgbClr val="0070C0"/>
                </a:solidFill>
                <a:latin typeface="Rockwell" panose="02060603020205020403" pitchFamily="18" charset="0"/>
              </a:rPr>
              <a:t>Ira Schwartz </a:t>
            </a:r>
            <a:r>
              <a:rPr lang="en-US" altLang="en-US" sz="2000" dirty="0">
                <a:solidFill>
                  <a:srgbClr val="0070C0"/>
                </a:solidFill>
                <a:latin typeface="Rockwell" panose="02060603020205020403" pitchFamily="18" charset="0"/>
              </a:rPr>
              <a:t/>
            </a:r>
            <a:br>
              <a:rPr lang="en-US" altLang="en-US" sz="2000" dirty="0">
                <a:solidFill>
                  <a:srgbClr val="0070C0"/>
                </a:solidFill>
                <a:latin typeface="Rockwell" panose="02060603020205020403" pitchFamily="18" charset="0"/>
              </a:rPr>
            </a:br>
            <a:r>
              <a:rPr lang="en-US" altLang="en-US" sz="2000" dirty="0">
                <a:solidFill>
                  <a:srgbClr val="0070C0"/>
                </a:solidFill>
                <a:latin typeface="Rockwell" panose="02060603020205020403" pitchFamily="18" charset="0"/>
              </a:rPr>
              <a:t>Assistant Commissioner  </a:t>
            </a:r>
            <a:br>
              <a:rPr lang="en-US" altLang="en-US" sz="2000" dirty="0">
                <a:solidFill>
                  <a:srgbClr val="0070C0"/>
                </a:solidFill>
                <a:latin typeface="Rockwell" panose="02060603020205020403" pitchFamily="18" charset="0"/>
              </a:rPr>
            </a:br>
            <a:r>
              <a:rPr lang="en-US" altLang="en-US" sz="2800" dirty="0">
                <a:solidFill>
                  <a:srgbClr val="0070C0"/>
                </a:solidFill>
                <a:latin typeface="Rockwell" panose="02060603020205020403" pitchFamily="18" charset="0"/>
              </a:rPr>
              <a:t/>
            </a:r>
            <a:br>
              <a:rPr lang="en-US" altLang="en-US" sz="2800" dirty="0">
                <a:solidFill>
                  <a:srgbClr val="0070C0"/>
                </a:solidFill>
                <a:latin typeface="Rockwell" panose="02060603020205020403" pitchFamily="18" charset="0"/>
              </a:rPr>
            </a:br>
            <a:r>
              <a:rPr lang="en-US" altLang="en-US" sz="1800" dirty="0">
                <a:solidFill>
                  <a:srgbClr val="0070C0"/>
                </a:solidFill>
                <a:latin typeface="Rockwell" panose="02060603020205020403" pitchFamily="18" charset="0"/>
              </a:rPr>
              <a:t>November 5, 2016</a:t>
            </a:r>
            <a:r>
              <a:rPr lang="en-US" altLang="en-US" sz="1800" dirty="0" smtClean="0">
                <a:solidFill>
                  <a:srgbClr val="0070C0"/>
                </a:solidFill>
                <a:latin typeface="Rockwell" panose="02060603020205020403" pitchFamily="18" charset="0"/>
                <a:ea typeface="ＭＳ Ｐゴシック" pitchFamily="34" charset="-128"/>
              </a:rPr>
              <a:t/>
            </a:r>
            <a:br>
              <a:rPr lang="en-US" altLang="en-US" sz="1800" dirty="0" smtClean="0">
                <a:solidFill>
                  <a:srgbClr val="0070C0"/>
                </a:solidFill>
                <a:latin typeface="Rockwell" panose="02060603020205020403" pitchFamily="18" charset="0"/>
                <a:ea typeface="ＭＳ Ｐゴシック" pitchFamily="34" charset="-128"/>
              </a:rPr>
            </a:br>
            <a:r>
              <a:rPr lang="en-US" altLang="en-US" sz="2000" dirty="0" smtClean="0">
                <a:solidFill>
                  <a:srgbClr val="0070C0"/>
                </a:solidFill>
                <a:latin typeface="Rockwell" panose="02060603020205020403" pitchFamily="18" charset="0"/>
                <a:ea typeface="ＭＳ Ｐゴシック" pitchFamily="34" charset="-128"/>
              </a:rPr>
              <a:t/>
            </a:r>
            <a:br>
              <a:rPr lang="en-US" altLang="en-US" sz="2000" dirty="0" smtClean="0">
                <a:solidFill>
                  <a:srgbClr val="0070C0"/>
                </a:solidFill>
                <a:latin typeface="Rockwell" panose="02060603020205020403" pitchFamily="18" charset="0"/>
                <a:ea typeface="ＭＳ Ｐゴシック" pitchFamily="34" charset="-128"/>
              </a:rPr>
            </a:br>
            <a:r>
              <a:rPr lang="en-US" altLang="en-US" sz="3200" dirty="0">
                <a:solidFill>
                  <a:srgbClr val="0070C0"/>
                </a:solidFill>
                <a:latin typeface="Rockwell" panose="02060603020205020403" pitchFamily="18" charset="0"/>
                <a:ea typeface="ＭＳ Ｐゴシック" pitchFamily="34" charset="-128"/>
              </a:rPr>
              <a:t/>
            </a:r>
            <a:br>
              <a:rPr lang="en-US" altLang="en-US" sz="3200" dirty="0">
                <a:solidFill>
                  <a:srgbClr val="0070C0"/>
                </a:solidFill>
                <a:latin typeface="Rockwell" panose="02060603020205020403" pitchFamily="18" charset="0"/>
                <a:ea typeface="ＭＳ Ｐゴシック" pitchFamily="34" charset="-128"/>
              </a:rPr>
            </a:br>
            <a:endParaRPr lang="en-US" sz="3200" dirty="0"/>
          </a:p>
        </p:txBody>
      </p:sp>
    </p:spTree>
    <p:extLst>
      <p:ext uri="{BB962C8B-B14F-4D97-AF65-F5344CB8AC3E}">
        <p14:creationId xmlns:p14="http://schemas.microsoft.com/office/powerpoint/2010/main" val="30931128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914400" indent="-914400"/>
            <a:r>
              <a:rPr lang="en-US" dirty="0" smtClean="0">
                <a:solidFill>
                  <a:schemeClr val="accent5"/>
                </a:solidFill>
              </a:rPr>
              <a:t>A9: </a:t>
            </a:r>
            <a:r>
              <a:rPr lang="en-US" dirty="0" smtClean="0"/>
              <a:t>Demonstrable Improvement Index</a:t>
            </a:r>
            <a:endParaRPr lang="en-US" dirty="0"/>
          </a:p>
        </p:txBody>
      </p:sp>
      <p:sp>
        <p:nvSpPr>
          <p:cNvPr id="3" name="Content Placeholder 2"/>
          <p:cNvSpPr>
            <a:spLocks noGrp="1"/>
          </p:cNvSpPr>
          <p:nvPr>
            <p:ph idx="1"/>
          </p:nvPr>
        </p:nvSpPr>
        <p:spPr>
          <a:xfrm>
            <a:off x="381000" y="1524000"/>
            <a:ext cx="8382000" cy="4724400"/>
          </a:xfrm>
        </p:spPr>
        <p:txBody>
          <a:bodyPr>
            <a:normAutofit/>
          </a:bodyPr>
          <a:lstStyle/>
          <a:p>
            <a:r>
              <a:rPr lang="en-US" b="1" dirty="0" smtClean="0"/>
              <a:t>Answer A: </a:t>
            </a:r>
            <a:r>
              <a:rPr lang="en-US" dirty="0" smtClean="0"/>
              <a:t>The Demonstrable Improvement Index is comprised of Level 1 indicators that are selected by SED and Level 2 indicators that are selected by the school and approved by SED.</a:t>
            </a:r>
          </a:p>
          <a:p>
            <a:pPr lvl="1"/>
            <a:r>
              <a:rPr lang="en-US" dirty="0" smtClean="0"/>
              <a:t>There are also “Level 2 as Level 1” Indicators, which are Level 2 indicators that are used when a school has been assigned fewer than 5 Level 1 indicators.</a:t>
            </a:r>
          </a:p>
        </p:txBody>
      </p:sp>
      <p:sp>
        <p:nvSpPr>
          <p:cNvPr id="5" name="Slide Number Placeholder 4"/>
          <p:cNvSpPr>
            <a:spLocks noGrp="1"/>
          </p:cNvSpPr>
          <p:nvPr>
            <p:ph type="sldNum" sz="quarter" idx="12"/>
          </p:nvPr>
        </p:nvSpPr>
        <p:spPr/>
        <p:txBody>
          <a:bodyPr/>
          <a:lstStyle/>
          <a:p>
            <a:fld id="{68A9423C-4983-41F1-A5CB-CA7479874DC3}" type="slidenum">
              <a:rPr lang="en-US" smtClean="0"/>
              <a:t>10</a:t>
            </a:fld>
            <a:endParaRPr lang="en-US" dirty="0"/>
          </a:p>
        </p:txBody>
      </p:sp>
    </p:spTree>
    <p:extLst>
      <p:ext uri="{BB962C8B-B14F-4D97-AF65-F5344CB8AC3E}">
        <p14:creationId xmlns:p14="http://schemas.microsoft.com/office/powerpoint/2010/main" val="27247929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196975" indent="-1196975"/>
            <a:r>
              <a:rPr lang="en-US" dirty="0" smtClean="0">
                <a:solidFill>
                  <a:schemeClr val="accent5"/>
                </a:solidFill>
              </a:rPr>
              <a:t>A10: </a:t>
            </a:r>
            <a:r>
              <a:rPr lang="en-US" dirty="0" smtClean="0"/>
              <a:t>Demonstrable Improvement Index</a:t>
            </a:r>
            <a:endParaRPr lang="en-US" dirty="0"/>
          </a:p>
        </p:txBody>
      </p:sp>
      <p:sp>
        <p:nvSpPr>
          <p:cNvPr id="3" name="Content Placeholder 2"/>
          <p:cNvSpPr>
            <a:spLocks noGrp="1"/>
          </p:cNvSpPr>
          <p:nvPr>
            <p:ph idx="1"/>
          </p:nvPr>
        </p:nvSpPr>
        <p:spPr>
          <a:xfrm>
            <a:off x="381000" y="1524000"/>
            <a:ext cx="8382000" cy="4800600"/>
          </a:xfrm>
        </p:spPr>
        <p:txBody>
          <a:bodyPr>
            <a:normAutofit/>
          </a:bodyPr>
          <a:lstStyle/>
          <a:p>
            <a:r>
              <a:rPr lang="en-US" b="1" dirty="0" smtClean="0"/>
              <a:t>Answer C: </a:t>
            </a:r>
            <a:r>
              <a:rPr lang="en-US" dirty="0" smtClean="0"/>
              <a:t>It is </a:t>
            </a:r>
            <a:r>
              <a:rPr lang="en-US" u="sng" dirty="0" smtClean="0"/>
              <a:t>not true that all</a:t>
            </a:r>
            <a:r>
              <a:rPr lang="en-US" dirty="0" smtClean="0"/>
              <a:t> schools have at least one indicator that is based upon a measure of school climate.</a:t>
            </a:r>
          </a:p>
          <a:p>
            <a:pPr lvl="1"/>
            <a:r>
              <a:rPr lang="en-US" dirty="0" smtClean="0"/>
              <a:t>Making Priority School Progress is a mandated indicator for all schools.</a:t>
            </a:r>
          </a:p>
          <a:p>
            <a:pPr lvl="1"/>
            <a:r>
              <a:rPr lang="en-US" dirty="0" smtClean="0"/>
              <a:t>School climate may be an indicator, but it is not a mandated indicator.</a:t>
            </a:r>
          </a:p>
          <a:p>
            <a:pPr lvl="1"/>
            <a:r>
              <a:rPr lang="en-US" dirty="0" smtClean="0"/>
              <a:t>Although it is not typical, a school could make Priority School Progress, but not make Demonstrable Improvement and vice versa.</a:t>
            </a:r>
          </a:p>
        </p:txBody>
      </p:sp>
      <p:sp>
        <p:nvSpPr>
          <p:cNvPr id="5" name="Slide Number Placeholder 4"/>
          <p:cNvSpPr>
            <a:spLocks noGrp="1"/>
          </p:cNvSpPr>
          <p:nvPr>
            <p:ph type="sldNum" sz="quarter" idx="12"/>
          </p:nvPr>
        </p:nvSpPr>
        <p:spPr/>
        <p:txBody>
          <a:bodyPr/>
          <a:lstStyle/>
          <a:p>
            <a:fld id="{68A9423C-4983-41F1-A5CB-CA7479874DC3}" type="slidenum">
              <a:rPr lang="en-US" smtClean="0"/>
              <a:t>11</a:t>
            </a:fld>
            <a:endParaRPr lang="en-US" dirty="0"/>
          </a:p>
        </p:txBody>
      </p:sp>
    </p:spTree>
    <p:extLst>
      <p:ext uri="{BB962C8B-B14F-4D97-AF65-F5344CB8AC3E}">
        <p14:creationId xmlns:p14="http://schemas.microsoft.com/office/powerpoint/2010/main" val="30300440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196975" indent="-1196975"/>
            <a:r>
              <a:rPr lang="en-US" dirty="0" smtClean="0">
                <a:solidFill>
                  <a:schemeClr val="accent5"/>
                </a:solidFill>
              </a:rPr>
              <a:t>A11: </a:t>
            </a:r>
            <a:r>
              <a:rPr lang="en-US" dirty="0" smtClean="0"/>
              <a:t>Demonstrable Improvement Goals</a:t>
            </a:r>
            <a:endParaRPr lang="en-US" dirty="0"/>
          </a:p>
        </p:txBody>
      </p:sp>
      <p:sp>
        <p:nvSpPr>
          <p:cNvPr id="3" name="Content Placeholder 2"/>
          <p:cNvSpPr>
            <a:spLocks noGrp="1"/>
          </p:cNvSpPr>
          <p:nvPr>
            <p:ph idx="1"/>
          </p:nvPr>
        </p:nvSpPr>
        <p:spPr>
          <a:xfrm>
            <a:off x="304800" y="1447800"/>
            <a:ext cx="8534400" cy="5257800"/>
          </a:xfrm>
        </p:spPr>
        <p:txBody>
          <a:bodyPr>
            <a:normAutofit/>
          </a:bodyPr>
          <a:lstStyle/>
          <a:p>
            <a:pPr marL="285750" lvl="1">
              <a:buFont typeface="Arial" panose="020B0604020202020204" pitchFamily="34" charset="0"/>
              <a:buChar char="•"/>
            </a:pPr>
            <a:r>
              <a:rPr lang="en-US" b="1" dirty="0" smtClean="0"/>
              <a:t>Answer B: </a:t>
            </a:r>
            <a:r>
              <a:rPr lang="en-US" dirty="0" smtClean="0"/>
              <a:t>The goal for an indicator is the same for all schools and in most cases becomes more rigorous over the three-year period.</a:t>
            </a:r>
          </a:p>
          <a:p>
            <a:pPr marL="457200" lvl="1" indent="0">
              <a:buNone/>
            </a:pPr>
            <a:r>
              <a:rPr lang="en-US" dirty="0" smtClean="0"/>
              <a:t>Example:</a:t>
            </a:r>
          </a:p>
          <a:p>
            <a:pPr marL="457200" lvl="1" indent="0">
              <a:buNone/>
            </a:pPr>
            <a:r>
              <a:rPr lang="en-US" dirty="0" smtClean="0"/>
              <a:t>For the indicator based on the percentage of all students who are at or above Level 2 in grades 3-8 in ELA, the goals for all schools are as follows:</a:t>
            </a:r>
          </a:p>
          <a:p>
            <a:pPr marL="457200" lvl="1" indent="0">
              <a:buNone/>
            </a:pPr>
            <a:r>
              <a:rPr lang="en-US" dirty="0" smtClean="0"/>
              <a:t>2015-16 school year: 40%</a:t>
            </a:r>
          </a:p>
          <a:p>
            <a:pPr marL="457200" lvl="1" indent="0">
              <a:buNone/>
            </a:pPr>
            <a:r>
              <a:rPr lang="en-US" dirty="0" smtClean="0"/>
              <a:t>2016-17 school year: 42%</a:t>
            </a:r>
          </a:p>
          <a:p>
            <a:pPr marL="457200" lvl="1" indent="0">
              <a:buNone/>
            </a:pPr>
            <a:r>
              <a:rPr lang="en-US" dirty="0" smtClean="0"/>
              <a:t>2017-18 school year: 51%</a:t>
            </a:r>
          </a:p>
          <a:p>
            <a:pPr marL="457200" lvl="1" indent="0">
              <a:buNone/>
            </a:pPr>
            <a:endParaRPr lang="en-US" sz="1900" dirty="0" smtClean="0"/>
          </a:p>
          <a:p>
            <a:pPr marL="457200" lvl="1" indent="0">
              <a:buNone/>
            </a:pPr>
            <a:endParaRPr lang="en-US" sz="1900" b="0" dirty="0"/>
          </a:p>
        </p:txBody>
      </p:sp>
      <p:sp>
        <p:nvSpPr>
          <p:cNvPr id="5" name="Slide Number Placeholder 4"/>
          <p:cNvSpPr>
            <a:spLocks noGrp="1"/>
          </p:cNvSpPr>
          <p:nvPr>
            <p:ph type="sldNum" sz="quarter" idx="12"/>
          </p:nvPr>
        </p:nvSpPr>
        <p:spPr/>
        <p:txBody>
          <a:bodyPr/>
          <a:lstStyle/>
          <a:p>
            <a:fld id="{68A9423C-4983-41F1-A5CB-CA7479874DC3}" type="slidenum">
              <a:rPr lang="en-US" smtClean="0"/>
              <a:t>12</a:t>
            </a:fld>
            <a:endParaRPr lang="en-US" dirty="0"/>
          </a:p>
        </p:txBody>
      </p:sp>
    </p:spTree>
    <p:extLst>
      <p:ext uri="{BB962C8B-B14F-4D97-AF65-F5344CB8AC3E}">
        <p14:creationId xmlns:p14="http://schemas.microsoft.com/office/powerpoint/2010/main" val="19041044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196975" indent="-1196975"/>
            <a:r>
              <a:rPr lang="en-US" dirty="0" smtClean="0">
                <a:solidFill>
                  <a:schemeClr val="accent5"/>
                </a:solidFill>
              </a:rPr>
              <a:t>A12: </a:t>
            </a:r>
            <a:r>
              <a:rPr lang="en-US" dirty="0" smtClean="0"/>
              <a:t>Demonstrable Improvement Progress Targets</a:t>
            </a:r>
            <a:endParaRPr lang="en-US" dirty="0"/>
          </a:p>
        </p:txBody>
      </p:sp>
      <p:sp>
        <p:nvSpPr>
          <p:cNvPr id="3" name="Content Placeholder 2"/>
          <p:cNvSpPr>
            <a:spLocks noGrp="1"/>
          </p:cNvSpPr>
          <p:nvPr>
            <p:ph idx="1"/>
          </p:nvPr>
        </p:nvSpPr>
        <p:spPr>
          <a:xfrm>
            <a:off x="304800" y="1447800"/>
            <a:ext cx="8534400" cy="5257800"/>
          </a:xfrm>
        </p:spPr>
        <p:txBody>
          <a:bodyPr>
            <a:normAutofit/>
          </a:bodyPr>
          <a:lstStyle/>
          <a:p>
            <a:pPr marL="457200" lvl="1" indent="0">
              <a:buNone/>
            </a:pPr>
            <a:r>
              <a:rPr lang="en-US" sz="2400" b="1" dirty="0" smtClean="0"/>
              <a:t>Answer D: </a:t>
            </a:r>
            <a:r>
              <a:rPr lang="en-US" sz="2400" dirty="0" smtClean="0"/>
              <a:t>The Progress Target for an indicator is different for each school and generally becomes more rigorous over the three-year period. </a:t>
            </a:r>
          </a:p>
          <a:p>
            <a:pPr marL="457200" lvl="1" indent="0">
              <a:buNone/>
            </a:pPr>
            <a:r>
              <a:rPr lang="en-US" sz="2400" dirty="0" smtClean="0"/>
              <a:t>Example: </a:t>
            </a:r>
          </a:p>
          <a:p>
            <a:pPr lvl="1"/>
            <a:r>
              <a:rPr lang="en-US" sz="2400" dirty="0" smtClean="0"/>
              <a:t>School A’s baseline 4 year graduation rate for all students was 31%.  Its Progress Targets are 32% for 15-16, 34% for 16-17, and 37% in 17-18.</a:t>
            </a:r>
          </a:p>
          <a:p>
            <a:pPr lvl="1"/>
            <a:r>
              <a:rPr lang="en-US" sz="2400" dirty="0" smtClean="0"/>
              <a:t>School B’s baseline 4 year graduation rate for all students was 44%. Its Progress Targets are 45% for 15-16, 47% for 16-17, and 50% for 17-18.</a:t>
            </a:r>
          </a:p>
          <a:p>
            <a:pPr marL="457200" lvl="1" indent="0">
              <a:buNone/>
            </a:pPr>
            <a:r>
              <a:rPr lang="en-US" sz="2400" dirty="0" smtClean="0"/>
              <a:t>Note: In most cases, to get credit for an indicator, a school needs to meet the progress target, not the goal.</a:t>
            </a:r>
            <a:endParaRPr lang="en-US" sz="2400" dirty="0"/>
          </a:p>
          <a:p>
            <a:pPr lvl="1">
              <a:buFont typeface="Arial" panose="020B0604020202020204" pitchFamily="34" charset="0"/>
              <a:buChar char="•"/>
            </a:pPr>
            <a:endParaRPr lang="en-US" sz="2400" b="0" dirty="0"/>
          </a:p>
        </p:txBody>
      </p:sp>
      <p:sp>
        <p:nvSpPr>
          <p:cNvPr id="5" name="Slide Number Placeholder 4"/>
          <p:cNvSpPr>
            <a:spLocks noGrp="1"/>
          </p:cNvSpPr>
          <p:nvPr>
            <p:ph type="sldNum" sz="quarter" idx="12"/>
          </p:nvPr>
        </p:nvSpPr>
        <p:spPr/>
        <p:txBody>
          <a:bodyPr/>
          <a:lstStyle/>
          <a:p>
            <a:fld id="{68A9423C-4983-41F1-A5CB-CA7479874DC3}" type="slidenum">
              <a:rPr lang="en-US" smtClean="0"/>
              <a:t>13</a:t>
            </a:fld>
            <a:endParaRPr lang="en-US" dirty="0"/>
          </a:p>
        </p:txBody>
      </p:sp>
    </p:spTree>
    <p:extLst>
      <p:ext uri="{BB962C8B-B14F-4D97-AF65-F5344CB8AC3E}">
        <p14:creationId xmlns:p14="http://schemas.microsoft.com/office/powerpoint/2010/main" val="6655832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196975" indent="-1196975"/>
            <a:r>
              <a:rPr lang="en-US" dirty="0" smtClean="0">
                <a:solidFill>
                  <a:schemeClr val="accent5"/>
                </a:solidFill>
              </a:rPr>
              <a:t>A13: </a:t>
            </a:r>
            <a:r>
              <a:rPr lang="en-US" dirty="0" smtClean="0"/>
              <a:t>Making Demonstrable Improvement</a:t>
            </a:r>
            <a:endParaRPr lang="en-US" dirty="0"/>
          </a:p>
        </p:txBody>
      </p:sp>
      <p:sp>
        <p:nvSpPr>
          <p:cNvPr id="3" name="Content Placeholder 2"/>
          <p:cNvSpPr>
            <a:spLocks noGrp="1"/>
          </p:cNvSpPr>
          <p:nvPr>
            <p:ph idx="1"/>
          </p:nvPr>
        </p:nvSpPr>
        <p:spPr>
          <a:xfrm>
            <a:off x="304800" y="1447800"/>
            <a:ext cx="8534400" cy="5257800"/>
          </a:xfrm>
        </p:spPr>
        <p:txBody>
          <a:bodyPr>
            <a:normAutofit lnSpcReduction="10000"/>
          </a:bodyPr>
          <a:lstStyle/>
          <a:p>
            <a:r>
              <a:rPr lang="en-US" b="1" dirty="0" smtClean="0"/>
              <a:t>Answer C: </a:t>
            </a:r>
            <a:r>
              <a:rPr lang="en-US" dirty="0" smtClean="0"/>
              <a:t>The Commissioner will preliminarily determine that a school has made Demonstrable Improvement, if the school achieves a Demonstrable Improvement Index of at least 67%.</a:t>
            </a:r>
          </a:p>
          <a:p>
            <a:pPr lvl="1"/>
            <a:r>
              <a:rPr lang="en-US" dirty="0" smtClean="0"/>
              <a:t>Demonstrable Improvement Index below 40% = preliminarily determination of not making Demonstrable Improvement. </a:t>
            </a:r>
          </a:p>
          <a:p>
            <a:pPr lvl="1"/>
            <a:r>
              <a:rPr lang="en-US" dirty="0" smtClean="0"/>
              <a:t>Demonstrable Improvement Index of at least 40%, but below 67% = Commissioner’s decision.</a:t>
            </a:r>
          </a:p>
        </p:txBody>
      </p:sp>
      <p:sp>
        <p:nvSpPr>
          <p:cNvPr id="5" name="Slide Number Placeholder 4"/>
          <p:cNvSpPr>
            <a:spLocks noGrp="1"/>
          </p:cNvSpPr>
          <p:nvPr>
            <p:ph type="sldNum" sz="quarter" idx="12"/>
          </p:nvPr>
        </p:nvSpPr>
        <p:spPr/>
        <p:txBody>
          <a:bodyPr/>
          <a:lstStyle/>
          <a:p>
            <a:fld id="{68A9423C-4983-41F1-A5CB-CA7479874DC3}" type="slidenum">
              <a:rPr lang="en-US" smtClean="0"/>
              <a:t>14</a:t>
            </a:fld>
            <a:endParaRPr lang="en-US" dirty="0"/>
          </a:p>
        </p:txBody>
      </p:sp>
    </p:spTree>
    <p:extLst>
      <p:ext uri="{BB962C8B-B14F-4D97-AF65-F5344CB8AC3E}">
        <p14:creationId xmlns:p14="http://schemas.microsoft.com/office/powerpoint/2010/main" val="35233554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5"/>
                </a:solidFill>
              </a:rPr>
              <a:t>A14: </a:t>
            </a:r>
            <a:r>
              <a:rPr lang="en-US" dirty="0" smtClean="0"/>
              <a:t>Why Did This School Make Demonstrable Achievement?</a:t>
            </a:r>
            <a:endParaRPr lang="en-US" dirty="0"/>
          </a:p>
        </p:txBody>
      </p:sp>
      <p:sp>
        <p:nvSpPr>
          <p:cNvPr id="5" name="Slide Number Placeholder 4"/>
          <p:cNvSpPr>
            <a:spLocks noGrp="1"/>
          </p:cNvSpPr>
          <p:nvPr>
            <p:ph type="sldNum" sz="quarter" idx="12"/>
          </p:nvPr>
        </p:nvSpPr>
        <p:spPr/>
        <p:txBody>
          <a:bodyPr/>
          <a:lstStyle/>
          <a:p>
            <a:fld id="{68A9423C-4983-41F1-A5CB-CA7479874DC3}" type="slidenum">
              <a:rPr lang="en-US" smtClean="0"/>
              <a:t>15</a:t>
            </a:fld>
            <a:endParaRPr lang="en-US" dirty="0"/>
          </a:p>
        </p:txBody>
      </p:sp>
      <p:sp>
        <p:nvSpPr>
          <p:cNvPr id="3" name="Content Placeholder 2"/>
          <p:cNvSpPr>
            <a:spLocks noGrp="1"/>
          </p:cNvSpPr>
          <p:nvPr>
            <p:ph idx="1"/>
          </p:nvPr>
        </p:nvSpPr>
        <p:spPr/>
        <p:txBody>
          <a:bodyPr/>
          <a:lstStyle/>
          <a:p>
            <a:pPr marL="0" indent="0">
              <a:buNone/>
            </a:pPr>
            <a:r>
              <a:rPr lang="en-US" b="1" dirty="0" smtClean="0"/>
              <a:t>Answer:  </a:t>
            </a:r>
            <a:r>
              <a:rPr lang="en-US" dirty="0" smtClean="0"/>
              <a:t>Because the school had a Demonstrable Improvement Index of greater than 40% and the Commissioner, after reviewing the data and consulting with stakeholders, determined that the school should be given credit for making Improvement.</a:t>
            </a:r>
            <a:endParaRPr lang="en-US" dirty="0"/>
          </a:p>
        </p:txBody>
      </p:sp>
    </p:spTree>
    <p:extLst>
      <p:ext uri="{BB962C8B-B14F-4D97-AF65-F5344CB8AC3E}">
        <p14:creationId xmlns:p14="http://schemas.microsoft.com/office/powerpoint/2010/main" val="23902796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solidFill>
                  <a:schemeClr val="accent5"/>
                </a:solidFill>
              </a:rPr>
              <a:t>A15: </a:t>
            </a:r>
            <a:r>
              <a:rPr lang="en-US" sz="2400" dirty="0" smtClean="0"/>
              <a:t>What is the Five-year Extended Year Graduation Rate for Black Students that this High School Must Achieve in 2016-17 to Get Credit For Making This Indicator?</a:t>
            </a:r>
            <a:endParaRPr lang="en-US" sz="2400" dirty="0"/>
          </a:p>
        </p:txBody>
      </p:sp>
      <p:sp>
        <p:nvSpPr>
          <p:cNvPr id="5" name="Slide Number Placeholder 4"/>
          <p:cNvSpPr>
            <a:spLocks noGrp="1"/>
          </p:cNvSpPr>
          <p:nvPr>
            <p:ph type="sldNum" sz="quarter" idx="12"/>
          </p:nvPr>
        </p:nvSpPr>
        <p:spPr/>
        <p:txBody>
          <a:bodyPr/>
          <a:lstStyle/>
          <a:p>
            <a:fld id="{68A9423C-4983-41F1-A5CB-CA7479874DC3}" type="slidenum">
              <a:rPr lang="en-US" smtClean="0"/>
              <a:t>16</a:t>
            </a:fld>
            <a:endParaRPr lang="en-US" dirty="0"/>
          </a:p>
        </p:txBody>
      </p:sp>
      <p:sp>
        <p:nvSpPr>
          <p:cNvPr id="3" name="Content Placeholder 2"/>
          <p:cNvSpPr>
            <a:spLocks noGrp="1"/>
          </p:cNvSpPr>
          <p:nvPr>
            <p:ph idx="1"/>
          </p:nvPr>
        </p:nvSpPr>
        <p:spPr/>
        <p:txBody>
          <a:bodyPr/>
          <a:lstStyle/>
          <a:p>
            <a:pPr marL="0" indent="0">
              <a:buNone/>
            </a:pPr>
            <a:r>
              <a:rPr lang="en-US" b="1" dirty="0" smtClean="0"/>
              <a:t>Answer: </a:t>
            </a:r>
            <a:r>
              <a:rPr lang="en-US" dirty="0" smtClean="0"/>
              <a:t>55%  </a:t>
            </a:r>
          </a:p>
          <a:p>
            <a:pPr marL="0" indent="0">
              <a:buNone/>
            </a:pPr>
            <a:r>
              <a:rPr lang="en-US" dirty="0" smtClean="0"/>
              <a:t>The school must show in 2016-17 a two percent increase over its base year performance of 53%.  Regardless of the school’s performance in 2015-16, the progress target remains 55% for 2016-17.</a:t>
            </a:r>
            <a:endParaRPr lang="en-US" dirty="0"/>
          </a:p>
        </p:txBody>
      </p:sp>
    </p:spTree>
    <p:extLst>
      <p:ext uri="{BB962C8B-B14F-4D97-AF65-F5344CB8AC3E}">
        <p14:creationId xmlns:p14="http://schemas.microsoft.com/office/powerpoint/2010/main" val="40604983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839200" cy="1143000"/>
          </a:xfrm>
        </p:spPr>
        <p:txBody>
          <a:bodyPr>
            <a:noAutofit/>
          </a:bodyPr>
          <a:lstStyle/>
          <a:p>
            <a:r>
              <a:rPr lang="en-US" sz="3600" dirty="0" smtClean="0">
                <a:solidFill>
                  <a:schemeClr val="accent5"/>
                </a:solidFill>
              </a:rPr>
              <a:t>A16: </a:t>
            </a:r>
            <a:r>
              <a:rPr lang="en-US" sz="3600" dirty="0" smtClean="0"/>
              <a:t>What Do We Know About This School’s Performance in ELA and Math?</a:t>
            </a:r>
            <a:endParaRPr lang="en-US" sz="3600" dirty="0"/>
          </a:p>
        </p:txBody>
      </p:sp>
      <p:sp>
        <p:nvSpPr>
          <p:cNvPr id="3" name="Content Placeholder 2"/>
          <p:cNvSpPr>
            <a:spLocks noGrp="1"/>
          </p:cNvSpPr>
          <p:nvPr>
            <p:ph idx="1"/>
          </p:nvPr>
        </p:nvSpPr>
        <p:spPr>
          <a:xfrm>
            <a:off x="152400" y="1447800"/>
            <a:ext cx="8839200" cy="5138057"/>
          </a:xfrm>
        </p:spPr>
        <p:txBody>
          <a:bodyPr>
            <a:normAutofit fontScale="92500" lnSpcReduction="10000"/>
          </a:bodyPr>
          <a:lstStyle/>
          <a:p>
            <a:pPr marL="457200" lvl="1" indent="0">
              <a:buNone/>
            </a:pPr>
            <a:r>
              <a:rPr lang="en-US" b="1" dirty="0" smtClean="0"/>
              <a:t>Some of the things we know:</a:t>
            </a:r>
          </a:p>
          <a:p>
            <a:pPr marL="971550" lvl="1" indent="-514350">
              <a:buAutoNum type="alphaUcPeriod"/>
            </a:pPr>
            <a:r>
              <a:rPr lang="en-US" dirty="0" smtClean="0"/>
              <a:t>The vast majority of students in the school are performing at Level 1 and very few students are performing at Level 2, although absolute levels of performance in ELA are slightly higher than in math.</a:t>
            </a:r>
          </a:p>
          <a:p>
            <a:pPr marL="971550" lvl="1" indent="-514350">
              <a:buAutoNum type="alphaUcPeriod"/>
            </a:pPr>
            <a:r>
              <a:rPr lang="en-US" dirty="0" smtClean="0"/>
              <a:t>Compared to similar students statewide, students in this school are showing about average growth in math.  </a:t>
            </a:r>
          </a:p>
          <a:p>
            <a:pPr marL="971550" lvl="1" indent="-514350">
              <a:buAutoNum type="alphaUcPeriod"/>
            </a:pPr>
            <a:r>
              <a:rPr lang="en-US" dirty="0" smtClean="0"/>
              <a:t>Compared to similar students statewide, students in this school are showing below average growth in ELA.</a:t>
            </a:r>
          </a:p>
          <a:p>
            <a:pPr marL="971550" lvl="1" indent="-514350">
              <a:buAutoNum type="alphaUcPeriod"/>
            </a:pPr>
            <a:r>
              <a:rPr lang="en-US" dirty="0" smtClean="0"/>
              <a:t>In 2015-16, growth in math was better than growth in ELA.</a:t>
            </a:r>
          </a:p>
          <a:p>
            <a:pPr marL="457200" lvl="1" indent="0">
              <a:buNone/>
            </a:pPr>
            <a:endParaRPr lang="en-US" dirty="0" smtClean="0"/>
          </a:p>
          <a:p>
            <a:pPr lvl="2"/>
            <a:endParaRPr lang="en-US" b="1" dirty="0" smtClean="0">
              <a:solidFill>
                <a:schemeClr val="bg2">
                  <a:lumMod val="75000"/>
                </a:schemeClr>
              </a:solidFill>
            </a:endParaRPr>
          </a:p>
        </p:txBody>
      </p:sp>
      <p:sp>
        <p:nvSpPr>
          <p:cNvPr id="5" name="Slide Number Placeholder 4"/>
          <p:cNvSpPr>
            <a:spLocks noGrp="1"/>
          </p:cNvSpPr>
          <p:nvPr>
            <p:ph type="sldNum" sz="quarter" idx="12"/>
          </p:nvPr>
        </p:nvSpPr>
        <p:spPr/>
        <p:txBody>
          <a:bodyPr/>
          <a:lstStyle/>
          <a:p>
            <a:fld id="{68A9423C-4983-41F1-A5CB-CA7479874DC3}" type="slidenum">
              <a:rPr lang="en-US" smtClean="0"/>
              <a:t>17</a:t>
            </a:fld>
            <a:endParaRPr lang="en-US" dirty="0"/>
          </a:p>
        </p:txBody>
      </p:sp>
    </p:spTree>
    <p:extLst>
      <p:ext uri="{BB962C8B-B14F-4D97-AF65-F5344CB8AC3E}">
        <p14:creationId xmlns:p14="http://schemas.microsoft.com/office/powerpoint/2010/main" val="23358632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A17: </a:t>
            </a:r>
            <a:r>
              <a:rPr lang="en-US" dirty="0" smtClean="0"/>
              <a:t>New Indicators</a:t>
            </a:r>
            <a:endParaRPr lang="en-US" dirty="0"/>
          </a:p>
        </p:txBody>
      </p:sp>
      <p:sp>
        <p:nvSpPr>
          <p:cNvPr id="3" name="Content Placeholder 2"/>
          <p:cNvSpPr>
            <a:spLocks noGrp="1"/>
          </p:cNvSpPr>
          <p:nvPr>
            <p:ph idx="1"/>
          </p:nvPr>
        </p:nvSpPr>
        <p:spPr>
          <a:xfrm>
            <a:off x="304800" y="1447800"/>
            <a:ext cx="8534400" cy="5257800"/>
          </a:xfrm>
        </p:spPr>
        <p:txBody>
          <a:bodyPr>
            <a:normAutofit/>
          </a:bodyPr>
          <a:lstStyle/>
          <a:p>
            <a:pPr marL="457200" lvl="1" indent="0">
              <a:buNone/>
            </a:pPr>
            <a:endParaRPr lang="en-US" sz="1000" b="1" dirty="0" smtClean="0"/>
          </a:p>
          <a:p>
            <a:pPr marL="457200" lvl="1" indent="0">
              <a:buNone/>
            </a:pPr>
            <a:r>
              <a:rPr lang="en-US" sz="2000" b="1" dirty="0" smtClean="0"/>
              <a:t>Answer A:  </a:t>
            </a:r>
            <a:r>
              <a:rPr lang="en-US" sz="2000" b="0" dirty="0" smtClean="0"/>
              <a:t>If a school’s 2014-15 school year performance was above the 2015-16 goal for a Level 1 indicator, but the school’s 2015-16 school year performance is below the 2016-17 school year goal, this indicator will be newly assigned to the school.</a:t>
            </a:r>
          </a:p>
          <a:p>
            <a:pPr marL="457200" lvl="1" indent="0">
              <a:buNone/>
            </a:pPr>
            <a:endParaRPr lang="en-US" sz="900" dirty="0"/>
          </a:p>
          <a:p>
            <a:pPr marL="857250" lvl="2" indent="0">
              <a:buNone/>
            </a:pPr>
            <a:r>
              <a:rPr lang="en-US" sz="1900" b="0" dirty="0" smtClean="0"/>
              <a:t>For example:</a:t>
            </a:r>
          </a:p>
          <a:p>
            <a:pPr marL="857250" lvl="2" indent="0">
              <a:buNone/>
            </a:pPr>
            <a:r>
              <a:rPr lang="en-US" sz="1900" dirty="0" smtClean="0"/>
              <a:t>In 2014-15, a school’s four-year graduation rate was 56%, which was above the 2015-16 goal of 55%.  Therefore, the school was not assigned  the four-year graduation rate as a Level 1 indicator by SED.</a:t>
            </a:r>
          </a:p>
          <a:p>
            <a:pPr marL="857250" lvl="2" indent="0">
              <a:buNone/>
            </a:pPr>
            <a:endParaRPr lang="en-US" sz="1900" b="0" dirty="0"/>
          </a:p>
          <a:p>
            <a:pPr marL="857250" lvl="2" indent="0">
              <a:buNone/>
            </a:pPr>
            <a:r>
              <a:rPr lang="en-US" sz="1900" dirty="0" smtClean="0"/>
              <a:t>In 2015-16, the school’s four-year graduation rate remained 56%, which is below the 2016-17 goal of 57%.  Therefore, the school will now be assigned the four-year graduation rate as a Level 1 indicator. </a:t>
            </a:r>
            <a:endParaRPr lang="en-US" sz="1900" b="0" dirty="0" smtClean="0"/>
          </a:p>
          <a:p>
            <a:pPr marL="857250" lvl="2" indent="0">
              <a:buNone/>
            </a:pPr>
            <a:endParaRPr lang="en-US" sz="1900" b="0" dirty="0"/>
          </a:p>
        </p:txBody>
      </p:sp>
      <p:sp>
        <p:nvSpPr>
          <p:cNvPr id="5" name="Slide Number Placeholder 4"/>
          <p:cNvSpPr>
            <a:spLocks noGrp="1"/>
          </p:cNvSpPr>
          <p:nvPr>
            <p:ph type="sldNum" sz="quarter" idx="12"/>
          </p:nvPr>
        </p:nvSpPr>
        <p:spPr/>
        <p:txBody>
          <a:bodyPr/>
          <a:lstStyle/>
          <a:p>
            <a:fld id="{68A9423C-4983-41F1-A5CB-CA7479874DC3}" type="slidenum">
              <a:rPr lang="en-US" smtClean="0"/>
              <a:t>18</a:t>
            </a:fld>
            <a:endParaRPr lang="en-US" dirty="0"/>
          </a:p>
        </p:txBody>
      </p:sp>
    </p:spTree>
    <p:extLst>
      <p:ext uri="{BB962C8B-B14F-4D97-AF65-F5344CB8AC3E}">
        <p14:creationId xmlns:p14="http://schemas.microsoft.com/office/powerpoint/2010/main" val="19193683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Some General Observations</a:t>
            </a:r>
            <a:endParaRPr lang="en-US" dirty="0"/>
          </a:p>
        </p:txBody>
      </p:sp>
      <p:sp>
        <p:nvSpPr>
          <p:cNvPr id="3" name="Content Placeholder 2"/>
          <p:cNvSpPr>
            <a:spLocks noGrp="1"/>
          </p:cNvSpPr>
          <p:nvPr>
            <p:ph idx="1"/>
          </p:nvPr>
        </p:nvSpPr>
        <p:spPr>
          <a:xfrm>
            <a:off x="457200" y="1524000"/>
            <a:ext cx="7981950" cy="5029200"/>
          </a:xfrm>
        </p:spPr>
        <p:txBody>
          <a:bodyPr>
            <a:normAutofit lnSpcReduction="10000"/>
          </a:bodyPr>
          <a:lstStyle/>
          <a:p>
            <a:r>
              <a:rPr lang="en-US" sz="2400" dirty="0" smtClean="0"/>
              <a:t>Demonstrable Improvement targets become more rigorous over time.</a:t>
            </a:r>
            <a:endParaRPr lang="en-US" sz="2400" b="0" dirty="0" smtClean="0"/>
          </a:p>
          <a:p>
            <a:r>
              <a:rPr lang="en-US" sz="2400" b="0" dirty="0" smtClean="0"/>
              <a:t>Don’t miss out on the “low hanging fruit.” </a:t>
            </a:r>
          </a:p>
          <a:p>
            <a:r>
              <a:rPr lang="en-US" sz="2400" dirty="0" smtClean="0"/>
              <a:t>Much better to make all Progress Targets by a little, than to meet a few by a lot.</a:t>
            </a:r>
            <a:endParaRPr lang="en-US" sz="2400" b="0" dirty="0" smtClean="0"/>
          </a:p>
          <a:p>
            <a:r>
              <a:rPr lang="en-US" sz="2400" dirty="0" smtClean="0"/>
              <a:t>Meeting Participation Rate Requirements is important. </a:t>
            </a:r>
          </a:p>
          <a:p>
            <a:r>
              <a:rPr lang="en-US" sz="2400" b="0" dirty="0" smtClean="0"/>
              <a:t>Making Priority School Progress and meeting the Priority School Minimum standards is key to removal from Receivership. </a:t>
            </a:r>
          </a:p>
          <a:p>
            <a:r>
              <a:rPr lang="en-US" sz="2400" dirty="0" smtClean="0"/>
              <a:t>Track your indicators.  </a:t>
            </a:r>
          </a:p>
          <a:p>
            <a:r>
              <a:rPr lang="en-US" sz="2400" b="0" dirty="0" smtClean="0"/>
              <a:t>Pay close attention to the development of NY’s ESSA plan.  </a:t>
            </a:r>
          </a:p>
          <a:p>
            <a:r>
              <a:rPr lang="en-US" sz="2400" dirty="0" smtClean="0"/>
              <a:t>You can do it. </a:t>
            </a:r>
            <a:endParaRPr lang="en-US" sz="2400" b="0" dirty="0" smtClean="0"/>
          </a:p>
          <a:p>
            <a:pPr marL="0" lvl="0" indent="0">
              <a:buNone/>
            </a:pPr>
            <a:endParaRPr lang="en-US" sz="2100" b="0" dirty="0" smtClean="0"/>
          </a:p>
        </p:txBody>
      </p:sp>
      <p:sp>
        <p:nvSpPr>
          <p:cNvPr id="5" name="Slide Number Placeholder 4"/>
          <p:cNvSpPr>
            <a:spLocks noGrp="1"/>
          </p:cNvSpPr>
          <p:nvPr>
            <p:ph type="sldNum" sz="quarter" idx="12"/>
          </p:nvPr>
        </p:nvSpPr>
        <p:spPr/>
        <p:txBody>
          <a:bodyPr/>
          <a:lstStyle/>
          <a:p>
            <a:fld id="{68A9423C-4983-41F1-A5CB-CA7479874DC3}" type="slidenum">
              <a:rPr lang="en-US" smtClean="0"/>
              <a:t>19</a:t>
            </a:fld>
            <a:endParaRPr lang="en-US" dirty="0"/>
          </a:p>
        </p:txBody>
      </p:sp>
    </p:spTree>
    <p:extLst>
      <p:ext uri="{BB962C8B-B14F-4D97-AF65-F5344CB8AC3E}">
        <p14:creationId xmlns:p14="http://schemas.microsoft.com/office/powerpoint/2010/main" val="1668939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5"/>
                </a:solidFill>
              </a:rPr>
              <a:t>A</a:t>
            </a:r>
            <a:r>
              <a:rPr lang="en-US" dirty="0" smtClean="0">
                <a:solidFill>
                  <a:schemeClr val="accent5"/>
                </a:solidFill>
              </a:rPr>
              <a:t>1: </a:t>
            </a:r>
            <a:r>
              <a:rPr lang="en-US" dirty="0" smtClean="0"/>
              <a:t>Identification for Receivership</a:t>
            </a:r>
            <a:endParaRPr lang="en-US" dirty="0"/>
          </a:p>
        </p:txBody>
      </p:sp>
      <p:sp>
        <p:nvSpPr>
          <p:cNvPr id="3" name="Content Placeholder 2"/>
          <p:cNvSpPr>
            <a:spLocks noGrp="1"/>
          </p:cNvSpPr>
          <p:nvPr>
            <p:ph idx="1"/>
          </p:nvPr>
        </p:nvSpPr>
        <p:spPr>
          <a:xfrm>
            <a:off x="609600" y="1447800"/>
            <a:ext cx="8001000" cy="4800600"/>
          </a:xfrm>
        </p:spPr>
        <p:txBody>
          <a:bodyPr>
            <a:normAutofit/>
          </a:bodyPr>
          <a:lstStyle/>
          <a:p>
            <a:pPr lvl="0"/>
            <a:endParaRPr lang="en-US" sz="1000" dirty="0" smtClean="0">
              <a:solidFill>
                <a:srgbClr val="808080">
                  <a:lumMod val="75000"/>
                </a:srgbClr>
              </a:solidFill>
            </a:endParaRPr>
          </a:p>
          <a:p>
            <a:pPr lvl="0"/>
            <a:r>
              <a:rPr lang="en-US" b="1" dirty="0" smtClean="0">
                <a:solidFill>
                  <a:srgbClr val="808080">
                    <a:lumMod val="75000"/>
                  </a:srgbClr>
                </a:solidFill>
              </a:rPr>
              <a:t>Answer </a:t>
            </a:r>
            <a:r>
              <a:rPr lang="en-US" b="1" dirty="0">
                <a:solidFill>
                  <a:srgbClr val="808080">
                    <a:lumMod val="75000"/>
                  </a:srgbClr>
                </a:solidFill>
              </a:rPr>
              <a:t>D</a:t>
            </a:r>
            <a:r>
              <a:rPr lang="en-US" b="1" dirty="0" smtClean="0">
                <a:solidFill>
                  <a:srgbClr val="808080">
                    <a:lumMod val="75000"/>
                  </a:srgbClr>
                </a:solidFill>
              </a:rPr>
              <a:t>: </a:t>
            </a:r>
            <a:r>
              <a:rPr lang="en-US" dirty="0" smtClean="0">
                <a:solidFill>
                  <a:srgbClr val="808080">
                    <a:lumMod val="75000"/>
                  </a:srgbClr>
                </a:solidFill>
              </a:rPr>
              <a:t>A school is identified for Receivership, if the school has been identified as a Priority School for the prior three school years.</a:t>
            </a:r>
          </a:p>
          <a:p>
            <a:pPr lvl="1"/>
            <a:r>
              <a:rPr lang="en-US" dirty="0" smtClean="0">
                <a:solidFill>
                  <a:srgbClr val="808080">
                    <a:lumMod val="75000"/>
                  </a:srgbClr>
                </a:solidFill>
              </a:rPr>
              <a:t>SURR designation is not part of the process for determining Receivership status. </a:t>
            </a:r>
          </a:p>
          <a:p>
            <a:pPr lvl="1"/>
            <a:r>
              <a:rPr lang="en-US" dirty="0" smtClean="0">
                <a:solidFill>
                  <a:srgbClr val="808080">
                    <a:lumMod val="75000"/>
                  </a:srgbClr>
                </a:solidFill>
              </a:rPr>
              <a:t>Demonstrable Improvement determinations only occur after a school has been placed in Receivership. </a:t>
            </a:r>
          </a:p>
          <a:p>
            <a:pPr lvl="0"/>
            <a:endParaRPr lang="en-US" dirty="0" smtClean="0">
              <a:solidFill>
                <a:srgbClr val="808080">
                  <a:lumMod val="75000"/>
                </a:srgbClr>
              </a:solidFill>
            </a:endParaRPr>
          </a:p>
          <a:p>
            <a:pPr marL="0" lvl="0" indent="0">
              <a:buNone/>
            </a:pPr>
            <a:endParaRPr lang="en-US" dirty="0" smtClean="0">
              <a:solidFill>
                <a:srgbClr val="808080">
                  <a:lumMod val="75000"/>
                </a:srgbClr>
              </a:solidFill>
            </a:endParaRPr>
          </a:p>
          <a:p>
            <a:endParaRPr lang="en-US" dirty="0"/>
          </a:p>
        </p:txBody>
      </p:sp>
      <p:sp>
        <p:nvSpPr>
          <p:cNvPr id="5" name="Slide Number Placeholder 4"/>
          <p:cNvSpPr>
            <a:spLocks noGrp="1"/>
          </p:cNvSpPr>
          <p:nvPr>
            <p:ph type="sldNum" sz="quarter" idx="12"/>
          </p:nvPr>
        </p:nvSpPr>
        <p:spPr/>
        <p:txBody>
          <a:bodyPr/>
          <a:lstStyle/>
          <a:p>
            <a:fld id="{68A9423C-4983-41F1-A5CB-CA7479874DC3}" type="slidenum">
              <a:rPr lang="en-US" smtClean="0"/>
              <a:t>2</a:t>
            </a:fld>
            <a:endParaRPr lang="en-US" dirty="0"/>
          </a:p>
        </p:txBody>
      </p:sp>
    </p:spTree>
    <p:extLst>
      <p:ext uri="{BB962C8B-B14F-4D97-AF65-F5344CB8AC3E}">
        <p14:creationId xmlns:p14="http://schemas.microsoft.com/office/powerpoint/2010/main" val="6393010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Users\aguerrer\AppData\Local\Microsoft\Windows\Temporary Internet Files\Content.IE5\JMOY1C4Z\goals[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5257800"/>
            <a:ext cx="1524000" cy="1524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solidFill>
                  <a:schemeClr val="accent5"/>
                </a:solidFill>
              </a:rPr>
              <a:t>For More Information </a:t>
            </a:r>
            <a:endParaRPr lang="en-US" dirty="0">
              <a:solidFill>
                <a:schemeClr val="accent5"/>
              </a:solidFill>
            </a:endParaRPr>
          </a:p>
        </p:txBody>
      </p:sp>
      <p:sp>
        <p:nvSpPr>
          <p:cNvPr id="3" name="Content Placeholder 2"/>
          <p:cNvSpPr>
            <a:spLocks noGrp="1"/>
          </p:cNvSpPr>
          <p:nvPr>
            <p:ph idx="1"/>
          </p:nvPr>
        </p:nvSpPr>
        <p:spPr>
          <a:xfrm>
            <a:off x="152400" y="1447800"/>
            <a:ext cx="8458200" cy="4953000"/>
          </a:xfrm>
        </p:spPr>
        <p:txBody>
          <a:bodyPr>
            <a:normAutofit fontScale="85000" lnSpcReduction="20000"/>
          </a:bodyPr>
          <a:lstStyle/>
          <a:p>
            <a:endParaRPr lang="en-US" sz="1300" dirty="0" smtClean="0"/>
          </a:p>
          <a:p>
            <a:r>
              <a:rPr lang="en-US" dirty="0" smtClean="0"/>
              <a:t>Information on Priority School Performance can be found here:</a:t>
            </a:r>
          </a:p>
          <a:p>
            <a:pPr lvl="1"/>
            <a:r>
              <a:rPr lang="en-US" dirty="0">
                <a:hlinkClick r:id="rId4"/>
              </a:rPr>
              <a:t>http://</a:t>
            </a:r>
            <a:r>
              <a:rPr lang="en-US" dirty="0" smtClean="0">
                <a:hlinkClick r:id="rId4"/>
              </a:rPr>
              <a:t>www.p12.nysed.gov/accountability/ESEAMaterials.html</a:t>
            </a:r>
            <a:endParaRPr lang="en-US" dirty="0" smtClean="0"/>
          </a:p>
          <a:p>
            <a:pPr lvl="1"/>
            <a:r>
              <a:rPr lang="en-US" dirty="0">
                <a:hlinkClick r:id="rId5"/>
              </a:rPr>
              <a:t>http://</a:t>
            </a:r>
            <a:r>
              <a:rPr lang="en-US" dirty="0" smtClean="0">
                <a:hlinkClick r:id="rId5"/>
              </a:rPr>
              <a:t>www.p12.nysed.gov/accountability/ESEADesignations.html</a:t>
            </a:r>
            <a:endParaRPr lang="en-US" dirty="0"/>
          </a:p>
          <a:p>
            <a:r>
              <a:rPr lang="en-US" dirty="0" smtClean="0"/>
              <a:t>Information on Demonstrable Improvement goals and targets can be found here:</a:t>
            </a:r>
          </a:p>
          <a:p>
            <a:pPr lvl="1"/>
            <a:r>
              <a:rPr lang="en-US" dirty="0">
                <a:hlinkClick r:id="rId6"/>
              </a:rPr>
              <a:t>http://</a:t>
            </a:r>
            <a:r>
              <a:rPr lang="en-US" dirty="0" smtClean="0">
                <a:hlinkClick r:id="rId6"/>
              </a:rPr>
              <a:t>www.p12.nysed.gov/accountability/de/SchoolReceivership.html</a:t>
            </a:r>
            <a:endParaRPr lang="en-US" dirty="0" smtClean="0"/>
          </a:p>
          <a:p>
            <a:r>
              <a:rPr lang="en-US" dirty="0" smtClean="0"/>
              <a:t>Information on Demonstrable Improvement Determinations for 2015-16 can be found at:</a:t>
            </a:r>
          </a:p>
          <a:p>
            <a:pPr lvl="1"/>
            <a:r>
              <a:rPr lang="en-US" dirty="0">
                <a:hlinkClick r:id="rId7"/>
              </a:rPr>
              <a:t>http://</a:t>
            </a:r>
            <a:r>
              <a:rPr lang="en-US" dirty="0" smtClean="0">
                <a:hlinkClick r:id="rId7"/>
              </a:rPr>
              <a:t>data-dev.nysed.gov/receivership.php</a:t>
            </a:r>
            <a:endParaRPr lang="en-US" dirty="0" smtClean="0"/>
          </a:p>
          <a:p>
            <a:pPr marL="457200" lvl="1" indent="0">
              <a:buNone/>
            </a:pPr>
            <a:endParaRPr lang="en-US" dirty="0"/>
          </a:p>
        </p:txBody>
      </p:sp>
      <p:sp>
        <p:nvSpPr>
          <p:cNvPr id="4" name="Slide Number Placeholder 3"/>
          <p:cNvSpPr>
            <a:spLocks noGrp="1"/>
          </p:cNvSpPr>
          <p:nvPr>
            <p:ph type="sldNum" sz="quarter" idx="12"/>
          </p:nvPr>
        </p:nvSpPr>
        <p:spPr/>
        <p:txBody>
          <a:bodyPr/>
          <a:lstStyle/>
          <a:p>
            <a:fld id="{68A9423C-4983-41F1-A5CB-CA7479874DC3}" type="slidenum">
              <a:rPr lang="en-US" smtClean="0"/>
              <a:pPr/>
              <a:t>20</a:t>
            </a:fld>
            <a:endParaRPr lang="en-US" dirty="0"/>
          </a:p>
        </p:txBody>
      </p:sp>
    </p:spTree>
    <p:extLst>
      <p:ext uri="{BB962C8B-B14F-4D97-AF65-F5344CB8AC3E}">
        <p14:creationId xmlns:p14="http://schemas.microsoft.com/office/powerpoint/2010/main" val="6844730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914400" indent="-914400"/>
            <a:r>
              <a:rPr lang="en-US" dirty="0" smtClean="0">
                <a:solidFill>
                  <a:schemeClr val="accent5"/>
                </a:solidFill>
              </a:rPr>
              <a:t>A2: </a:t>
            </a:r>
            <a:r>
              <a:rPr lang="en-US" dirty="0" smtClean="0"/>
              <a:t>Identification as a </a:t>
            </a:r>
            <a:br>
              <a:rPr lang="en-US" dirty="0" smtClean="0"/>
            </a:br>
            <a:r>
              <a:rPr lang="en-US" dirty="0" smtClean="0"/>
              <a:t>Priority School</a:t>
            </a:r>
            <a:endParaRPr lang="en-US" dirty="0"/>
          </a:p>
        </p:txBody>
      </p:sp>
      <p:sp>
        <p:nvSpPr>
          <p:cNvPr id="3" name="Content Placeholder 2"/>
          <p:cNvSpPr>
            <a:spLocks noGrp="1"/>
          </p:cNvSpPr>
          <p:nvPr>
            <p:ph idx="1"/>
          </p:nvPr>
        </p:nvSpPr>
        <p:spPr>
          <a:xfrm>
            <a:off x="609600" y="1447800"/>
            <a:ext cx="8305800" cy="5029200"/>
          </a:xfrm>
        </p:spPr>
        <p:txBody>
          <a:bodyPr>
            <a:normAutofit fontScale="92500" lnSpcReduction="10000"/>
          </a:bodyPr>
          <a:lstStyle/>
          <a:p>
            <a:pPr lvl="0"/>
            <a:endParaRPr lang="en-US" sz="1200" b="1" dirty="0" smtClean="0">
              <a:solidFill>
                <a:srgbClr val="808080">
                  <a:lumMod val="75000"/>
                </a:srgbClr>
              </a:solidFill>
            </a:endParaRPr>
          </a:p>
          <a:p>
            <a:pPr lvl="0"/>
            <a:r>
              <a:rPr lang="en-US" b="1" dirty="0" smtClean="0">
                <a:solidFill>
                  <a:srgbClr val="808080">
                    <a:lumMod val="75000"/>
                  </a:srgbClr>
                </a:solidFill>
              </a:rPr>
              <a:t>Answer E: </a:t>
            </a:r>
            <a:r>
              <a:rPr lang="en-US" dirty="0" smtClean="0">
                <a:solidFill>
                  <a:srgbClr val="808080">
                    <a:lumMod val="75000"/>
                  </a:srgbClr>
                </a:solidFill>
              </a:rPr>
              <a:t>A school would have been identified as a Priority School based on 2014-15 school year data if the school was among the lowest performing schools in the state for grades 3-8 ELA and math for the all students group and was not improving. </a:t>
            </a:r>
          </a:p>
          <a:p>
            <a:pPr lvl="1"/>
            <a:r>
              <a:rPr lang="en-US" dirty="0" smtClean="0">
                <a:solidFill>
                  <a:srgbClr val="808080">
                    <a:lumMod val="75000"/>
                  </a:srgbClr>
                </a:solidFill>
              </a:rPr>
              <a:t>No school was identified for Priority School status based upon failure to make Adequate Yearly Progress (AYP), or low science scores or participation rates. Schools would only be identified for having a graduation rate below 60% for multiple years, not a single year. </a:t>
            </a:r>
          </a:p>
          <a:p>
            <a:pPr lvl="0"/>
            <a:endParaRPr lang="en-US" dirty="0" smtClean="0">
              <a:solidFill>
                <a:srgbClr val="808080">
                  <a:lumMod val="75000"/>
                </a:srgbClr>
              </a:solidFill>
            </a:endParaRPr>
          </a:p>
          <a:p>
            <a:pPr marL="0" lvl="0" indent="0">
              <a:buNone/>
            </a:pPr>
            <a:endParaRPr lang="en-US" dirty="0" smtClean="0">
              <a:solidFill>
                <a:srgbClr val="808080">
                  <a:lumMod val="75000"/>
                </a:srgbClr>
              </a:solidFill>
            </a:endParaRPr>
          </a:p>
          <a:p>
            <a:endParaRPr lang="en-US" dirty="0"/>
          </a:p>
        </p:txBody>
      </p:sp>
      <p:sp>
        <p:nvSpPr>
          <p:cNvPr id="5" name="Slide Number Placeholder 4"/>
          <p:cNvSpPr>
            <a:spLocks noGrp="1"/>
          </p:cNvSpPr>
          <p:nvPr>
            <p:ph type="sldNum" sz="quarter" idx="12"/>
          </p:nvPr>
        </p:nvSpPr>
        <p:spPr/>
        <p:txBody>
          <a:bodyPr/>
          <a:lstStyle/>
          <a:p>
            <a:fld id="{68A9423C-4983-41F1-A5CB-CA7479874DC3}" type="slidenum">
              <a:rPr lang="en-US" smtClean="0"/>
              <a:t>3</a:t>
            </a:fld>
            <a:endParaRPr lang="en-US" dirty="0"/>
          </a:p>
        </p:txBody>
      </p:sp>
    </p:spTree>
    <p:extLst>
      <p:ext uri="{BB962C8B-B14F-4D97-AF65-F5344CB8AC3E}">
        <p14:creationId xmlns:p14="http://schemas.microsoft.com/office/powerpoint/2010/main" val="41529169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A3: </a:t>
            </a:r>
            <a:r>
              <a:rPr lang="en-US" dirty="0" smtClean="0"/>
              <a:t>Receivership Status</a:t>
            </a:r>
            <a:endParaRPr lang="en-US" dirty="0"/>
          </a:p>
        </p:txBody>
      </p:sp>
      <p:sp>
        <p:nvSpPr>
          <p:cNvPr id="3" name="Content Placeholder 2"/>
          <p:cNvSpPr>
            <a:spLocks noGrp="1"/>
          </p:cNvSpPr>
          <p:nvPr>
            <p:ph idx="1"/>
          </p:nvPr>
        </p:nvSpPr>
        <p:spPr>
          <a:xfrm>
            <a:off x="609600" y="1447800"/>
            <a:ext cx="8001000" cy="4953000"/>
          </a:xfrm>
        </p:spPr>
        <p:txBody>
          <a:bodyPr>
            <a:normAutofit fontScale="92500" lnSpcReduction="10000"/>
          </a:bodyPr>
          <a:lstStyle/>
          <a:p>
            <a:pPr lvl="0"/>
            <a:endParaRPr lang="en-US" sz="1100" b="1" dirty="0" smtClean="0">
              <a:solidFill>
                <a:srgbClr val="808080">
                  <a:lumMod val="75000"/>
                </a:srgbClr>
              </a:solidFill>
            </a:endParaRPr>
          </a:p>
          <a:p>
            <a:pPr lvl="0"/>
            <a:r>
              <a:rPr lang="en-US" b="1" dirty="0" smtClean="0">
                <a:solidFill>
                  <a:srgbClr val="808080">
                    <a:lumMod val="75000"/>
                  </a:srgbClr>
                </a:solidFill>
              </a:rPr>
              <a:t>Answer C: </a:t>
            </a:r>
            <a:r>
              <a:rPr lang="en-US" dirty="0" smtClean="0">
                <a:solidFill>
                  <a:srgbClr val="808080">
                    <a:lumMod val="75000"/>
                  </a:srgbClr>
                </a:solidFill>
              </a:rPr>
              <a:t>A </a:t>
            </a:r>
            <a:r>
              <a:rPr lang="en-US" dirty="0">
                <a:solidFill>
                  <a:srgbClr val="808080">
                    <a:lumMod val="75000"/>
                  </a:srgbClr>
                </a:solidFill>
              </a:rPr>
              <a:t>school is removed from </a:t>
            </a:r>
            <a:r>
              <a:rPr lang="en-US" dirty="0" smtClean="0">
                <a:solidFill>
                  <a:srgbClr val="808080">
                    <a:lumMod val="75000"/>
                  </a:srgbClr>
                </a:solidFill>
              </a:rPr>
              <a:t>Receivership </a:t>
            </a:r>
            <a:r>
              <a:rPr lang="en-US" dirty="0">
                <a:solidFill>
                  <a:srgbClr val="808080">
                    <a:lumMod val="75000"/>
                  </a:srgbClr>
                </a:solidFill>
              </a:rPr>
              <a:t>at the end of </a:t>
            </a:r>
            <a:r>
              <a:rPr lang="en-US" dirty="0" smtClean="0">
                <a:solidFill>
                  <a:srgbClr val="808080">
                    <a:lumMod val="75000"/>
                  </a:srgbClr>
                </a:solidFill>
              </a:rPr>
              <a:t>the school </a:t>
            </a:r>
            <a:r>
              <a:rPr lang="en-US" dirty="0">
                <a:solidFill>
                  <a:srgbClr val="808080">
                    <a:lumMod val="75000"/>
                  </a:srgbClr>
                </a:solidFill>
              </a:rPr>
              <a:t>year in which the school is removed from Priority School </a:t>
            </a:r>
            <a:r>
              <a:rPr lang="en-US" dirty="0" smtClean="0">
                <a:solidFill>
                  <a:srgbClr val="808080">
                    <a:lumMod val="75000"/>
                  </a:srgbClr>
                </a:solidFill>
              </a:rPr>
              <a:t>status, except for schools in Independent Receivership.</a:t>
            </a:r>
          </a:p>
          <a:p>
            <a:pPr lvl="1"/>
            <a:r>
              <a:rPr lang="en-US" dirty="0" smtClean="0">
                <a:solidFill>
                  <a:srgbClr val="808080">
                    <a:lumMod val="75000"/>
                  </a:srgbClr>
                </a:solidFill>
              </a:rPr>
              <a:t>Schools in Superintendent Receivership are removed at the end of the school year in which the school is removed from Priority School status, but schools in Independent Receivership are removed at the end of the Receiver’s contract.  </a:t>
            </a:r>
          </a:p>
          <a:p>
            <a:pPr lvl="1"/>
            <a:endParaRPr lang="en-US" dirty="0" smtClean="0">
              <a:solidFill>
                <a:srgbClr val="808080">
                  <a:lumMod val="75000"/>
                </a:srgbClr>
              </a:solidFill>
            </a:endParaRPr>
          </a:p>
          <a:p>
            <a:pPr lvl="1"/>
            <a:endParaRPr lang="en-US" dirty="0" smtClean="0">
              <a:solidFill>
                <a:srgbClr val="808080">
                  <a:lumMod val="75000"/>
                </a:srgbClr>
              </a:solidFill>
            </a:endParaRPr>
          </a:p>
          <a:p>
            <a:pPr lvl="1"/>
            <a:endParaRPr lang="en-US" dirty="0" smtClean="0">
              <a:solidFill>
                <a:srgbClr val="808080">
                  <a:lumMod val="75000"/>
                </a:srgbClr>
              </a:solidFill>
            </a:endParaRPr>
          </a:p>
          <a:p>
            <a:endParaRPr lang="en-US" dirty="0"/>
          </a:p>
        </p:txBody>
      </p:sp>
      <p:sp>
        <p:nvSpPr>
          <p:cNvPr id="5" name="Slide Number Placeholder 4"/>
          <p:cNvSpPr>
            <a:spLocks noGrp="1"/>
          </p:cNvSpPr>
          <p:nvPr>
            <p:ph type="sldNum" sz="quarter" idx="12"/>
          </p:nvPr>
        </p:nvSpPr>
        <p:spPr/>
        <p:txBody>
          <a:bodyPr/>
          <a:lstStyle/>
          <a:p>
            <a:fld id="{68A9423C-4983-41F1-A5CB-CA7479874DC3}" type="slidenum">
              <a:rPr lang="en-US" smtClean="0"/>
              <a:t>4</a:t>
            </a:fld>
            <a:endParaRPr lang="en-US" dirty="0"/>
          </a:p>
        </p:txBody>
      </p:sp>
    </p:spTree>
    <p:extLst>
      <p:ext uri="{BB962C8B-B14F-4D97-AF65-F5344CB8AC3E}">
        <p14:creationId xmlns:p14="http://schemas.microsoft.com/office/powerpoint/2010/main" val="1222039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914400" indent="-914400"/>
            <a:r>
              <a:rPr lang="en-US" dirty="0" smtClean="0">
                <a:solidFill>
                  <a:schemeClr val="accent5"/>
                </a:solidFill>
              </a:rPr>
              <a:t>A4: </a:t>
            </a:r>
            <a:r>
              <a:rPr lang="en-US" dirty="0" smtClean="0"/>
              <a:t>Removal from Priority School Status</a:t>
            </a:r>
            <a:endParaRPr lang="en-US" dirty="0"/>
          </a:p>
        </p:txBody>
      </p:sp>
      <p:sp>
        <p:nvSpPr>
          <p:cNvPr id="3" name="Content Placeholder 2"/>
          <p:cNvSpPr>
            <a:spLocks noGrp="1"/>
          </p:cNvSpPr>
          <p:nvPr>
            <p:ph idx="1"/>
          </p:nvPr>
        </p:nvSpPr>
        <p:spPr>
          <a:xfrm>
            <a:off x="609600" y="1447800"/>
            <a:ext cx="8001000" cy="4800600"/>
          </a:xfrm>
        </p:spPr>
        <p:txBody>
          <a:bodyPr>
            <a:normAutofit fontScale="92500"/>
          </a:bodyPr>
          <a:lstStyle/>
          <a:p>
            <a:endParaRPr lang="en-US" sz="1100" b="1" dirty="0" smtClean="0">
              <a:solidFill>
                <a:srgbClr val="808080">
                  <a:lumMod val="75000"/>
                </a:srgbClr>
              </a:solidFill>
            </a:endParaRPr>
          </a:p>
          <a:p>
            <a:r>
              <a:rPr lang="en-US" b="1" dirty="0" smtClean="0">
                <a:solidFill>
                  <a:srgbClr val="808080">
                    <a:lumMod val="75000"/>
                  </a:srgbClr>
                </a:solidFill>
              </a:rPr>
              <a:t>Answer C: </a:t>
            </a:r>
            <a:r>
              <a:rPr lang="en-US" dirty="0" smtClean="0">
                <a:solidFill>
                  <a:srgbClr val="808080">
                    <a:lumMod val="75000"/>
                  </a:srgbClr>
                </a:solidFill>
              </a:rPr>
              <a:t>A School is Removed from Priority School Status when a school has made Priority School Progress for two years and has met certain minimum standards.</a:t>
            </a:r>
          </a:p>
          <a:p>
            <a:pPr lvl="1"/>
            <a:r>
              <a:rPr lang="en-US" dirty="0" smtClean="0">
                <a:solidFill>
                  <a:srgbClr val="808080">
                    <a:lumMod val="75000"/>
                  </a:srgbClr>
                </a:solidFill>
              </a:rPr>
              <a:t>The minimum standard is to be above the cut point that made a school eligible for Priority School Identification.</a:t>
            </a:r>
          </a:p>
          <a:p>
            <a:pPr lvl="1"/>
            <a:r>
              <a:rPr lang="en-US" u="sng" dirty="0" smtClean="0">
                <a:solidFill>
                  <a:srgbClr val="808080">
                    <a:lumMod val="75000"/>
                  </a:srgbClr>
                </a:solidFill>
              </a:rPr>
              <a:t>Note</a:t>
            </a:r>
            <a:r>
              <a:rPr lang="en-US" dirty="0" smtClean="0">
                <a:solidFill>
                  <a:srgbClr val="808080">
                    <a:lumMod val="75000"/>
                  </a:srgbClr>
                </a:solidFill>
              </a:rPr>
              <a:t>: To make Priority School Progress a school must meet the 95% participation requirements in ELA and math for all groups. </a:t>
            </a:r>
            <a:endParaRPr lang="en-US" dirty="0">
              <a:solidFill>
                <a:srgbClr val="808080">
                  <a:lumMod val="75000"/>
                </a:srgbClr>
              </a:solidFill>
            </a:endParaRPr>
          </a:p>
          <a:p>
            <a:pPr marL="457200" lvl="1" indent="0">
              <a:buNone/>
            </a:pPr>
            <a:endParaRPr lang="en-US" dirty="0" smtClean="0">
              <a:solidFill>
                <a:srgbClr val="808080">
                  <a:lumMod val="75000"/>
                </a:srgbClr>
              </a:solidFill>
            </a:endParaRPr>
          </a:p>
          <a:p>
            <a:pPr marL="457200" lvl="1" indent="0">
              <a:buNone/>
            </a:pPr>
            <a:endParaRPr lang="en-US" dirty="0" smtClean="0">
              <a:solidFill>
                <a:srgbClr val="808080">
                  <a:lumMod val="75000"/>
                </a:srgbClr>
              </a:solidFill>
            </a:endParaRPr>
          </a:p>
          <a:p>
            <a:pPr lvl="1"/>
            <a:endParaRPr lang="en-US" dirty="0" smtClean="0">
              <a:solidFill>
                <a:srgbClr val="808080">
                  <a:lumMod val="75000"/>
                </a:srgbClr>
              </a:solidFill>
            </a:endParaRPr>
          </a:p>
          <a:p>
            <a:endParaRPr lang="en-US" dirty="0"/>
          </a:p>
        </p:txBody>
      </p:sp>
      <p:sp>
        <p:nvSpPr>
          <p:cNvPr id="5" name="Slide Number Placeholder 4"/>
          <p:cNvSpPr>
            <a:spLocks noGrp="1"/>
          </p:cNvSpPr>
          <p:nvPr>
            <p:ph type="sldNum" sz="quarter" idx="12"/>
          </p:nvPr>
        </p:nvSpPr>
        <p:spPr/>
        <p:txBody>
          <a:bodyPr/>
          <a:lstStyle/>
          <a:p>
            <a:fld id="{68A9423C-4983-41F1-A5CB-CA7479874DC3}" type="slidenum">
              <a:rPr lang="en-US" smtClean="0"/>
              <a:t>5</a:t>
            </a:fld>
            <a:endParaRPr lang="en-US" dirty="0"/>
          </a:p>
        </p:txBody>
      </p:sp>
    </p:spTree>
    <p:extLst>
      <p:ext uri="{BB962C8B-B14F-4D97-AF65-F5344CB8AC3E}">
        <p14:creationId xmlns:p14="http://schemas.microsoft.com/office/powerpoint/2010/main" val="657595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914400" indent="-914400"/>
            <a:r>
              <a:rPr lang="en-US" dirty="0" smtClean="0">
                <a:solidFill>
                  <a:schemeClr val="accent5"/>
                </a:solidFill>
              </a:rPr>
              <a:t>A5: </a:t>
            </a:r>
            <a:r>
              <a:rPr lang="en-US" dirty="0" smtClean="0"/>
              <a:t>Making Priority School Progress</a:t>
            </a:r>
            <a:endParaRPr lang="en-US" dirty="0"/>
          </a:p>
        </p:txBody>
      </p:sp>
      <p:sp>
        <p:nvSpPr>
          <p:cNvPr id="3" name="Content Placeholder 2"/>
          <p:cNvSpPr>
            <a:spLocks noGrp="1"/>
          </p:cNvSpPr>
          <p:nvPr>
            <p:ph idx="1"/>
          </p:nvPr>
        </p:nvSpPr>
        <p:spPr>
          <a:xfrm>
            <a:off x="685800" y="1524000"/>
            <a:ext cx="8153400" cy="4953000"/>
          </a:xfrm>
        </p:spPr>
        <p:txBody>
          <a:bodyPr>
            <a:normAutofit fontScale="32500" lnSpcReduction="20000"/>
          </a:bodyPr>
          <a:lstStyle/>
          <a:p>
            <a:pPr marL="0" indent="0">
              <a:buNone/>
            </a:pPr>
            <a:r>
              <a:rPr lang="en-US" sz="4000" b="1" dirty="0"/>
              <a:t>Answer A: </a:t>
            </a:r>
            <a:r>
              <a:rPr lang="en-US" sz="4000" dirty="0"/>
              <a:t>A school would not necessarily make Priority School Progress for </a:t>
            </a:r>
            <a:r>
              <a:rPr lang="en-US" sz="4000" dirty="0" smtClean="0"/>
              <a:t>Grades </a:t>
            </a:r>
            <a:r>
              <a:rPr lang="en-US" sz="4000" dirty="0"/>
              <a:t>3-8 ELA and </a:t>
            </a:r>
            <a:r>
              <a:rPr lang="en-US" sz="4000" dirty="0" smtClean="0"/>
              <a:t>math, </a:t>
            </a:r>
            <a:r>
              <a:rPr lang="en-US" sz="4000" dirty="0"/>
              <a:t>because the school’s PI increased ten points compared to its PI at the time of its identification.</a:t>
            </a:r>
          </a:p>
          <a:p>
            <a:pPr marL="0" indent="0">
              <a:buNone/>
            </a:pPr>
            <a:endParaRPr lang="en-US" sz="4000" dirty="0" smtClean="0"/>
          </a:p>
          <a:p>
            <a:pPr marL="0" indent="0">
              <a:buNone/>
            </a:pPr>
            <a:r>
              <a:rPr lang="en-US" sz="4000" b="1" dirty="0" smtClean="0"/>
              <a:t>For </a:t>
            </a:r>
            <a:r>
              <a:rPr lang="en-US" sz="4000" b="1" dirty="0"/>
              <a:t>an identified elementary and middle school, Priority School Progress can be </a:t>
            </a:r>
            <a:r>
              <a:rPr lang="en-US" sz="4000" b="1" dirty="0" smtClean="0"/>
              <a:t>met, </a:t>
            </a:r>
            <a:r>
              <a:rPr lang="en-US" sz="4000" b="1" dirty="0"/>
              <a:t>if the </a:t>
            </a:r>
            <a:r>
              <a:rPr lang="en-US" sz="4000" b="1" dirty="0" smtClean="0"/>
              <a:t>school’s:</a:t>
            </a:r>
            <a:endParaRPr lang="en-US" sz="4000" b="1" dirty="0"/>
          </a:p>
          <a:p>
            <a:pPr lvl="0"/>
            <a:r>
              <a:rPr lang="en-US" sz="4000" dirty="0" smtClean="0"/>
              <a:t>2015-16 </a:t>
            </a:r>
            <a:r>
              <a:rPr lang="en-US" sz="4000" dirty="0"/>
              <a:t>combined English language arts (ELA) and mathematics Performance Index (PI) for the </a:t>
            </a:r>
            <a:r>
              <a:rPr lang="en-US" sz="4000" dirty="0" smtClean="0"/>
              <a:t>“All Students” </a:t>
            </a:r>
            <a:r>
              <a:rPr lang="en-US" sz="4000" dirty="0"/>
              <a:t>subgroup is at or above the progress goal of 62.5.</a:t>
            </a:r>
          </a:p>
          <a:p>
            <a:pPr marL="0" indent="0">
              <a:buNone/>
            </a:pPr>
            <a:r>
              <a:rPr lang="en-US" sz="4000" dirty="0"/>
              <a:t> </a:t>
            </a:r>
          </a:p>
          <a:p>
            <a:pPr lvl="0"/>
            <a:r>
              <a:rPr lang="en-US" sz="4000" dirty="0" smtClean="0"/>
              <a:t>Combined 2014-15 </a:t>
            </a:r>
            <a:r>
              <a:rPr lang="en-US" sz="4000" dirty="0"/>
              <a:t>and 2015-16 ELA and mathematics Mean Student Growth Percentiles (MGP) for the </a:t>
            </a:r>
            <a:r>
              <a:rPr lang="en-US" sz="4000" dirty="0" smtClean="0"/>
              <a:t>“All Students” </a:t>
            </a:r>
            <a:r>
              <a:rPr lang="en-US" sz="4000" dirty="0"/>
              <a:t>subgroup is above </a:t>
            </a:r>
            <a:r>
              <a:rPr lang="en-US" sz="4000" dirty="0" smtClean="0"/>
              <a:t>50 percent.</a:t>
            </a:r>
            <a:endParaRPr lang="en-US" sz="4000" dirty="0"/>
          </a:p>
          <a:p>
            <a:pPr marL="0" indent="0">
              <a:buNone/>
            </a:pPr>
            <a:r>
              <a:rPr lang="en-US" sz="4000" dirty="0"/>
              <a:t> </a:t>
            </a:r>
          </a:p>
          <a:p>
            <a:pPr lvl="0"/>
            <a:r>
              <a:rPr lang="en-US" sz="4000" dirty="0" smtClean="0"/>
              <a:t>Majority of </a:t>
            </a:r>
            <a:r>
              <a:rPr lang="en-US" sz="4000" dirty="0"/>
              <a:t>accountability subgroups for which the </a:t>
            </a:r>
            <a:r>
              <a:rPr lang="en-US" sz="4000" dirty="0" smtClean="0"/>
              <a:t>it </a:t>
            </a:r>
            <a:r>
              <a:rPr lang="en-US" sz="4000" dirty="0"/>
              <a:t>is accountable have a 2015-16 combined ELA and mathematics MGP above the State average for the respective subgroups.</a:t>
            </a:r>
          </a:p>
          <a:p>
            <a:pPr marL="0" indent="0">
              <a:buNone/>
            </a:pPr>
            <a:r>
              <a:rPr lang="en-US" sz="4000" dirty="0"/>
              <a:t> </a:t>
            </a:r>
          </a:p>
          <a:p>
            <a:pPr lvl="0"/>
            <a:r>
              <a:rPr lang="en-US" sz="4000" dirty="0" smtClean="0"/>
              <a:t>Gap </a:t>
            </a:r>
            <a:r>
              <a:rPr lang="en-US" sz="4000" dirty="0"/>
              <a:t>for the combined ELA and mathematics PI for the </a:t>
            </a:r>
            <a:r>
              <a:rPr lang="en-US" sz="4000" dirty="0" smtClean="0"/>
              <a:t>“All Students” </a:t>
            </a:r>
            <a:r>
              <a:rPr lang="en-US" sz="4000" dirty="0"/>
              <a:t>subgroup is reduced by 10 percent or more from 2014-15 to 2015-16.</a:t>
            </a:r>
          </a:p>
          <a:p>
            <a:pPr marL="0" indent="0">
              <a:buNone/>
            </a:pPr>
            <a:r>
              <a:rPr lang="en-US" sz="4000" dirty="0"/>
              <a:t> </a:t>
            </a:r>
          </a:p>
          <a:p>
            <a:pPr lvl="0"/>
            <a:r>
              <a:rPr lang="en-US" sz="4000" u="sng" dirty="0" smtClean="0"/>
              <a:t>Combined </a:t>
            </a:r>
            <a:r>
              <a:rPr lang="en-US" sz="4000" u="sng" dirty="0"/>
              <a:t>ELA and mathematics PI for the “all students” subgroup makes a </a:t>
            </a:r>
            <a:r>
              <a:rPr lang="en-US" sz="4000" u="sng" dirty="0" smtClean="0"/>
              <a:t>10-point </a:t>
            </a:r>
            <a:r>
              <a:rPr lang="en-US" sz="4000" u="sng" dirty="0"/>
              <a:t>gain from 2014-15 to 2015-16.</a:t>
            </a:r>
          </a:p>
          <a:p>
            <a:pPr marL="0" indent="0">
              <a:buNone/>
            </a:pPr>
            <a:r>
              <a:rPr lang="en-US" sz="4000" dirty="0"/>
              <a:t> </a:t>
            </a:r>
          </a:p>
          <a:p>
            <a:pPr lvl="0"/>
            <a:r>
              <a:rPr lang="en-US" sz="4000" dirty="0" smtClean="0"/>
              <a:t>All Students </a:t>
            </a:r>
            <a:r>
              <a:rPr lang="en-US" sz="4000" dirty="0"/>
              <a:t>subgroup in ELA and mathematics </a:t>
            </a:r>
            <a:r>
              <a:rPr lang="en-US" sz="4000" dirty="0" smtClean="0"/>
              <a:t>meets </a:t>
            </a:r>
            <a:r>
              <a:rPr lang="en-US" sz="4000" dirty="0"/>
              <a:t>the adequate yearly progress (AYP) in 2014-15 and 2015-16. </a:t>
            </a:r>
          </a:p>
          <a:p>
            <a:pPr marL="0" indent="0">
              <a:buNone/>
            </a:pPr>
            <a:r>
              <a:rPr lang="en-US" sz="4000" dirty="0"/>
              <a:t> </a:t>
            </a:r>
          </a:p>
          <a:p>
            <a:pPr marL="0" indent="0">
              <a:buNone/>
            </a:pPr>
            <a:r>
              <a:rPr lang="en-US" sz="4000" b="1" dirty="0" smtClean="0"/>
              <a:t>Note: </a:t>
            </a:r>
            <a:r>
              <a:rPr lang="en-US" sz="4000" dirty="0" smtClean="0"/>
              <a:t>The </a:t>
            </a:r>
            <a:r>
              <a:rPr lang="en-US" sz="4000" dirty="0"/>
              <a:t>school must also meet 95% participation rate for all subgroups in ELA and mathematics. </a:t>
            </a:r>
            <a:r>
              <a:rPr lang="en-US" sz="4000" dirty="0" smtClean="0"/>
              <a:t> </a:t>
            </a:r>
            <a:endParaRPr lang="en-US" sz="4000" dirty="0"/>
          </a:p>
          <a:p>
            <a:pPr marL="457200" lvl="1" indent="0">
              <a:buNone/>
            </a:pPr>
            <a:endParaRPr lang="en-US" sz="2900" dirty="0" smtClean="0">
              <a:solidFill>
                <a:srgbClr val="808080">
                  <a:lumMod val="75000"/>
                </a:srgbClr>
              </a:solidFill>
            </a:endParaRPr>
          </a:p>
          <a:p>
            <a:pPr marL="457200" lvl="1" indent="0">
              <a:buNone/>
            </a:pPr>
            <a:endParaRPr lang="en-US" sz="2900" dirty="0" smtClean="0">
              <a:solidFill>
                <a:srgbClr val="808080">
                  <a:lumMod val="75000"/>
                </a:srgbClr>
              </a:solidFill>
            </a:endParaRPr>
          </a:p>
          <a:p>
            <a:pPr lvl="1"/>
            <a:endParaRPr lang="en-US" dirty="0" smtClean="0">
              <a:solidFill>
                <a:srgbClr val="808080">
                  <a:lumMod val="75000"/>
                </a:srgbClr>
              </a:solidFill>
            </a:endParaRPr>
          </a:p>
          <a:p>
            <a:endParaRPr lang="en-US" dirty="0"/>
          </a:p>
        </p:txBody>
      </p:sp>
      <p:sp>
        <p:nvSpPr>
          <p:cNvPr id="5" name="Slide Number Placeholder 4"/>
          <p:cNvSpPr>
            <a:spLocks noGrp="1"/>
          </p:cNvSpPr>
          <p:nvPr>
            <p:ph type="sldNum" sz="quarter" idx="12"/>
          </p:nvPr>
        </p:nvSpPr>
        <p:spPr/>
        <p:txBody>
          <a:bodyPr/>
          <a:lstStyle/>
          <a:p>
            <a:fld id="{68A9423C-4983-41F1-A5CB-CA7479874DC3}" type="slidenum">
              <a:rPr lang="en-US" smtClean="0"/>
              <a:t>6</a:t>
            </a:fld>
            <a:endParaRPr lang="en-US" dirty="0"/>
          </a:p>
        </p:txBody>
      </p:sp>
    </p:spTree>
    <p:extLst>
      <p:ext uri="{BB962C8B-B14F-4D97-AF65-F5344CB8AC3E}">
        <p14:creationId xmlns:p14="http://schemas.microsoft.com/office/powerpoint/2010/main" val="1980750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5"/>
                </a:solidFill>
              </a:rPr>
              <a:t>A6: </a:t>
            </a:r>
            <a:r>
              <a:rPr lang="en-US" sz="4000" dirty="0" smtClean="0">
                <a:solidFill>
                  <a:srgbClr val="FFFFFF"/>
                </a:solidFill>
              </a:rPr>
              <a:t>Demonstrable Improvement</a:t>
            </a:r>
            <a:endParaRPr lang="en-US" sz="4000" dirty="0"/>
          </a:p>
        </p:txBody>
      </p:sp>
      <p:sp>
        <p:nvSpPr>
          <p:cNvPr id="3" name="Content Placeholder 2"/>
          <p:cNvSpPr>
            <a:spLocks noGrp="1"/>
          </p:cNvSpPr>
          <p:nvPr>
            <p:ph idx="1"/>
          </p:nvPr>
        </p:nvSpPr>
        <p:spPr>
          <a:xfrm>
            <a:off x="685800" y="1447800"/>
            <a:ext cx="8077200" cy="4800600"/>
          </a:xfrm>
        </p:spPr>
        <p:txBody>
          <a:bodyPr>
            <a:normAutofit/>
          </a:bodyPr>
          <a:lstStyle/>
          <a:p>
            <a:r>
              <a:rPr lang="en-US" sz="2800" b="1" dirty="0"/>
              <a:t>Answer C: </a:t>
            </a:r>
            <a:r>
              <a:rPr lang="en-US" sz="2800" dirty="0"/>
              <a:t>Demonstrable Improvement is not used to remove a school from </a:t>
            </a:r>
            <a:r>
              <a:rPr lang="en-US" sz="2800" dirty="0" smtClean="0"/>
              <a:t>Receivership.</a:t>
            </a:r>
            <a:endParaRPr lang="en-US" sz="2800" dirty="0"/>
          </a:p>
          <a:p>
            <a:r>
              <a:rPr lang="en-US" sz="2800" dirty="0"/>
              <a:t>Demonstrable </a:t>
            </a:r>
            <a:r>
              <a:rPr lang="en-US" sz="2800" dirty="0" smtClean="0"/>
              <a:t>Improvement is </a:t>
            </a:r>
            <a:r>
              <a:rPr lang="en-US" sz="2800" dirty="0"/>
              <a:t>used to determine:</a:t>
            </a:r>
          </a:p>
          <a:p>
            <a:pPr lvl="1"/>
            <a:r>
              <a:rPr lang="en-US" dirty="0"/>
              <a:t>Placement of schools into </a:t>
            </a:r>
            <a:r>
              <a:rPr lang="en-US" dirty="0" smtClean="0"/>
              <a:t>Independent Receivership</a:t>
            </a:r>
            <a:r>
              <a:rPr lang="en-US" dirty="0"/>
              <a:t>; </a:t>
            </a:r>
          </a:p>
          <a:p>
            <a:pPr lvl="1"/>
            <a:r>
              <a:rPr lang="en-US" dirty="0"/>
              <a:t>Renewal of  </a:t>
            </a:r>
            <a:r>
              <a:rPr lang="en-US" dirty="0" smtClean="0"/>
              <a:t>Independent Receivers’ </a:t>
            </a:r>
            <a:r>
              <a:rPr lang="en-US" dirty="0"/>
              <a:t>contracts; </a:t>
            </a:r>
          </a:p>
          <a:p>
            <a:pPr lvl="1"/>
            <a:r>
              <a:rPr lang="en-US" dirty="0"/>
              <a:t>Conversion to a charter school, placement under SUNY or CUNY, or closure.</a:t>
            </a:r>
          </a:p>
          <a:p>
            <a:endParaRPr lang="en-US" dirty="0"/>
          </a:p>
        </p:txBody>
      </p:sp>
      <p:sp>
        <p:nvSpPr>
          <p:cNvPr id="5" name="Slide Number Placeholder 4"/>
          <p:cNvSpPr>
            <a:spLocks noGrp="1"/>
          </p:cNvSpPr>
          <p:nvPr>
            <p:ph type="sldNum" sz="quarter" idx="12"/>
          </p:nvPr>
        </p:nvSpPr>
        <p:spPr/>
        <p:txBody>
          <a:bodyPr/>
          <a:lstStyle/>
          <a:p>
            <a:fld id="{68A9423C-4983-41F1-A5CB-CA7479874DC3}" type="slidenum">
              <a:rPr lang="en-US" smtClean="0"/>
              <a:t>7</a:t>
            </a:fld>
            <a:endParaRPr lang="en-US" dirty="0"/>
          </a:p>
        </p:txBody>
      </p:sp>
    </p:spTree>
    <p:extLst>
      <p:ext uri="{BB962C8B-B14F-4D97-AF65-F5344CB8AC3E}">
        <p14:creationId xmlns:p14="http://schemas.microsoft.com/office/powerpoint/2010/main" val="2962048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804863" indent="-804863"/>
            <a:r>
              <a:rPr lang="en-US" sz="4000" dirty="0" smtClean="0">
                <a:solidFill>
                  <a:schemeClr val="accent5"/>
                </a:solidFill>
              </a:rPr>
              <a:t>A7: </a:t>
            </a:r>
            <a:r>
              <a:rPr lang="en-US" sz="4000" dirty="0" smtClean="0"/>
              <a:t>Demonstrable Improvement Determinations</a:t>
            </a:r>
            <a:endParaRPr lang="en-US" sz="4000" dirty="0"/>
          </a:p>
        </p:txBody>
      </p:sp>
      <p:sp>
        <p:nvSpPr>
          <p:cNvPr id="3" name="Content Placeholder 2"/>
          <p:cNvSpPr>
            <a:spLocks noGrp="1"/>
          </p:cNvSpPr>
          <p:nvPr>
            <p:ph idx="1"/>
          </p:nvPr>
        </p:nvSpPr>
        <p:spPr/>
        <p:txBody>
          <a:bodyPr>
            <a:noAutofit/>
          </a:bodyPr>
          <a:lstStyle/>
          <a:p>
            <a:r>
              <a:rPr lang="en-US" sz="2800" b="1" dirty="0" smtClean="0"/>
              <a:t>Answer C: </a:t>
            </a:r>
            <a:r>
              <a:rPr lang="en-US" sz="2800" b="0" dirty="0" smtClean="0"/>
              <a:t>Demonstrable Improvement Determinations are based primarily upon w</a:t>
            </a:r>
            <a:r>
              <a:rPr lang="en-US" sz="2800" dirty="0" smtClean="0"/>
              <a:t>hether a school has a Demonstrable Improvement Index above or below certain specified cut points.</a:t>
            </a:r>
          </a:p>
          <a:p>
            <a:pPr lvl="1"/>
            <a:r>
              <a:rPr lang="en-US" sz="2400" dirty="0" smtClean="0"/>
              <a:t>Priority School Progress is one component of the Demonstrable Improvement Index.</a:t>
            </a:r>
          </a:p>
          <a:p>
            <a:pPr lvl="1"/>
            <a:r>
              <a:rPr lang="en-US" sz="2400" dirty="0" smtClean="0"/>
              <a:t>Diagnostic Reviews are not used to make determinations about the status of a school in Receivership.</a:t>
            </a:r>
            <a:endParaRPr lang="en-US" sz="2400" dirty="0"/>
          </a:p>
          <a:p>
            <a:pPr marL="0" indent="0">
              <a:buNone/>
            </a:pPr>
            <a:endParaRPr lang="en-US" sz="2800" dirty="0" smtClean="0"/>
          </a:p>
        </p:txBody>
      </p:sp>
      <p:sp>
        <p:nvSpPr>
          <p:cNvPr id="5" name="Slide Number Placeholder 4"/>
          <p:cNvSpPr>
            <a:spLocks noGrp="1"/>
          </p:cNvSpPr>
          <p:nvPr>
            <p:ph type="sldNum" sz="quarter" idx="12"/>
          </p:nvPr>
        </p:nvSpPr>
        <p:spPr/>
        <p:txBody>
          <a:bodyPr/>
          <a:lstStyle/>
          <a:p>
            <a:fld id="{68A9423C-4983-41F1-A5CB-CA7479874DC3}" type="slidenum">
              <a:rPr lang="en-US" smtClean="0"/>
              <a:t>8</a:t>
            </a:fld>
            <a:endParaRPr lang="en-US" dirty="0"/>
          </a:p>
        </p:txBody>
      </p:sp>
    </p:spTree>
    <p:extLst>
      <p:ext uri="{BB962C8B-B14F-4D97-AF65-F5344CB8AC3E}">
        <p14:creationId xmlns:p14="http://schemas.microsoft.com/office/powerpoint/2010/main" val="3966805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914400" indent="-914400"/>
            <a:r>
              <a:rPr lang="en-US" dirty="0" smtClean="0">
                <a:solidFill>
                  <a:schemeClr val="accent5"/>
                </a:solidFill>
              </a:rPr>
              <a:t>A8: </a:t>
            </a:r>
            <a:r>
              <a:rPr lang="en-US" dirty="0" smtClean="0"/>
              <a:t>Demonstrable Improvement Index</a:t>
            </a:r>
            <a:endParaRPr lang="en-US" dirty="0"/>
          </a:p>
        </p:txBody>
      </p:sp>
      <p:sp>
        <p:nvSpPr>
          <p:cNvPr id="3" name="Content Placeholder 2"/>
          <p:cNvSpPr>
            <a:spLocks noGrp="1"/>
          </p:cNvSpPr>
          <p:nvPr>
            <p:ph idx="1"/>
          </p:nvPr>
        </p:nvSpPr>
        <p:spPr>
          <a:xfrm>
            <a:off x="381000" y="1524000"/>
            <a:ext cx="8382000" cy="4724400"/>
          </a:xfrm>
        </p:spPr>
        <p:txBody>
          <a:bodyPr>
            <a:normAutofit/>
          </a:bodyPr>
          <a:lstStyle/>
          <a:p>
            <a:r>
              <a:rPr lang="en-US" b="1" dirty="0" smtClean="0"/>
              <a:t>Answer C: </a:t>
            </a:r>
            <a:r>
              <a:rPr lang="en-US" dirty="0" smtClean="0"/>
              <a:t>The Demonstrable Improvement Index is a number that ranges from 0 to 100 and is comprised of a minimum of ten indicators.</a:t>
            </a:r>
          </a:p>
          <a:p>
            <a:pPr lvl="1"/>
            <a:r>
              <a:rPr lang="en-US" dirty="0" smtClean="0"/>
              <a:t>A school’s combined ELA and Math Performance Index is a number that ranges from 0 to 200.</a:t>
            </a:r>
          </a:p>
          <a:p>
            <a:pPr lvl="1"/>
            <a:r>
              <a:rPr lang="en-US" dirty="0" smtClean="0"/>
              <a:t>There is no maximum number of indicators.</a:t>
            </a:r>
            <a:endParaRPr lang="en-US" dirty="0"/>
          </a:p>
        </p:txBody>
      </p:sp>
      <p:sp>
        <p:nvSpPr>
          <p:cNvPr id="5" name="Slide Number Placeholder 4"/>
          <p:cNvSpPr>
            <a:spLocks noGrp="1"/>
          </p:cNvSpPr>
          <p:nvPr>
            <p:ph type="sldNum" sz="quarter" idx="12"/>
          </p:nvPr>
        </p:nvSpPr>
        <p:spPr/>
        <p:txBody>
          <a:bodyPr/>
          <a:lstStyle/>
          <a:p>
            <a:fld id="{68A9423C-4983-41F1-A5CB-CA7479874DC3}" type="slidenum">
              <a:rPr lang="en-US" smtClean="0"/>
              <a:t>9</a:t>
            </a:fld>
            <a:endParaRPr lang="en-US" dirty="0"/>
          </a:p>
        </p:txBody>
      </p:sp>
    </p:spTree>
    <p:extLst>
      <p:ext uri="{BB962C8B-B14F-4D97-AF65-F5344CB8AC3E}">
        <p14:creationId xmlns:p14="http://schemas.microsoft.com/office/powerpoint/2010/main" val="147893714"/>
      </p:ext>
    </p:extLst>
  </p:cSld>
  <p:clrMapOvr>
    <a:masterClrMapping/>
  </p:clrMapOvr>
  <p:timing>
    <p:tnLst>
      <p:par>
        <p:cTn id="1" dur="indefinite" restart="never" nodeType="tmRoot"/>
      </p:par>
    </p:tnLst>
  </p:timing>
</p:sld>
</file>

<file path=ppt/theme/theme1.xml><?xml version="1.0" encoding="utf-8"?>
<a:theme xmlns:a="http://schemas.openxmlformats.org/drawingml/2006/main" name="NewEngageTheme">
  <a:themeElements>
    <a:clrScheme name="EngageNY">
      <a:dk1>
        <a:srgbClr val="002C51"/>
      </a:dk1>
      <a:lt1>
        <a:sysClr val="window" lastClr="FFFFFF"/>
      </a:lt1>
      <a:dk2>
        <a:srgbClr val="004884"/>
      </a:dk2>
      <a:lt2>
        <a:srgbClr val="EFEFEF"/>
      </a:lt2>
      <a:accent1>
        <a:srgbClr val="4477AA"/>
      </a:accent1>
      <a:accent2>
        <a:srgbClr val="006600"/>
      </a:accent2>
      <a:accent3>
        <a:srgbClr val="003300"/>
      </a:accent3>
      <a:accent4>
        <a:srgbClr val="002C51"/>
      </a:accent4>
      <a:accent5>
        <a:srgbClr val="FECD0B"/>
      </a:accent5>
      <a:accent6>
        <a:srgbClr val="990000"/>
      </a:accent6>
      <a:hlink>
        <a:srgbClr val="0000FF"/>
      </a:hlink>
      <a:folHlink>
        <a:srgbClr val="800080"/>
      </a:folHlink>
    </a:clrScheme>
    <a:fontScheme name="Helvetica">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9348</TotalTime>
  <Words>1744</Words>
  <Application>Microsoft Office PowerPoint</Application>
  <PresentationFormat>On-screen Show (4:3)</PresentationFormat>
  <Paragraphs>165</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NewEngageTheme</vt:lpstr>
      <vt:lpstr>Drill Down on Demonstrable Improvement Indicators  Presented by  Ira Schwartz  Assistant Commissioner    November 5, 2016   </vt:lpstr>
      <vt:lpstr>A1: Identification for Receivership</vt:lpstr>
      <vt:lpstr>A2: Identification as a  Priority School</vt:lpstr>
      <vt:lpstr>A3: Receivership Status</vt:lpstr>
      <vt:lpstr>A4: Removal from Priority School Status</vt:lpstr>
      <vt:lpstr>A5: Making Priority School Progress</vt:lpstr>
      <vt:lpstr>A6: Demonstrable Improvement</vt:lpstr>
      <vt:lpstr>A7: Demonstrable Improvement Determinations</vt:lpstr>
      <vt:lpstr>A8: Demonstrable Improvement Index</vt:lpstr>
      <vt:lpstr>A9: Demonstrable Improvement Index</vt:lpstr>
      <vt:lpstr>A10: Demonstrable Improvement Index</vt:lpstr>
      <vt:lpstr>A11: Demonstrable Improvement Goals</vt:lpstr>
      <vt:lpstr>A12: Demonstrable Improvement Progress Targets</vt:lpstr>
      <vt:lpstr>A13: Making Demonstrable Improvement</vt:lpstr>
      <vt:lpstr>A14: Why Did This School Make Demonstrable Achievement?</vt:lpstr>
      <vt:lpstr>A15: What is the Five-year Extended Year Graduation Rate for Black Students that this High School Must Achieve in 2016-17 to Get Credit For Making This Indicator?</vt:lpstr>
      <vt:lpstr>A16: What Do We Know About This School’s Performance in ELA and Math?</vt:lpstr>
      <vt:lpstr>A17: New Indicators</vt:lpstr>
      <vt:lpstr>Some General Observations</vt:lpstr>
      <vt:lpstr>For More Information </vt:lpstr>
    </vt:vector>
  </TitlesOfParts>
  <Company>NYSED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ZWarner</dc:creator>
  <cp:lastModifiedBy>Administrator</cp:lastModifiedBy>
  <cp:revision>162</cp:revision>
  <cp:lastPrinted>2016-10-27T15:21:33Z</cp:lastPrinted>
  <dcterms:created xsi:type="dcterms:W3CDTF">2016-01-21T16:13:50Z</dcterms:created>
  <dcterms:modified xsi:type="dcterms:W3CDTF">2016-11-09T21:27:30Z</dcterms:modified>
</cp:coreProperties>
</file>